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8" r:id="rId1"/>
    <p:sldMasterId id="2147484105" r:id="rId2"/>
    <p:sldMasterId id="2147484093" r:id="rId3"/>
    <p:sldMasterId id="2147484117" r:id="rId4"/>
  </p:sldMasterIdLst>
  <p:notesMasterIdLst>
    <p:notesMasterId r:id="rId41"/>
  </p:notesMasterIdLst>
  <p:handoutMasterIdLst>
    <p:handoutMasterId r:id="rId42"/>
  </p:handoutMasterIdLst>
  <p:sldIdLst>
    <p:sldId id="454" r:id="rId5"/>
    <p:sldId id="523" r:id="rId6"/>
    <p:sldId id="457" r:id="rId7"/>
    <p:sldId id="460" r:id="rId8"/>
    <p:sldId id="458" r:id="rId9"/>
    <p:sldId id="459" r:id="rId10"/>
    <p:sldId id="524" r:id="rId11"/>
    <p:sldId id="464" r:id="rId12"/>
    <p:sldId id="470" r:id="rId13"/>
    <p:sldId id="522" r:id="rId14"/>
    <p:sldId id="468" r:id="rId15"/>
    <p:sldId id="499" r:id="rId16"/>
    <p:sldId id="500" r:id="rId17"/>
    <p:sldId id="501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509" r:id="rId26"/>
    <p:sldId id="510" r:id="rId27"/>
    <p:sldId id="511" r:id="rId28"/>
    <p:sldId id="512" r:id="rId29"/>
    <p:sldId id="513" r:id="rId30"/>
    <p:sldId id="514" r:id="rId31"/>
    <p:sldId id="515" r:id="rId32"/>
    <p:sldId id="516" r:id="rId33"/>
    <p:sldId id="517" r:id="rId34"/>
    <p:sldId id="518" r:id="rId35"/>
    <p:sldId id="519" r:id="rId36"/>
    <p:sldId id="520" r:id="rId37"/>
    <p:sldId id="521" r:id="rId38"/>
    <p:sldId id="471" r:id="rId39"/>
    <p:sldId id="475" r:id="rId40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ection par défaut" id="{BAB29EA2-BF64-48E5-956B-DB9F6F209525}">
          <p14:sldIdLst>
            <p14:sldId id="454"/>
            <p14:sldId id="523"/>
            <p14:sldId id="457"/>
            <p14:sldId id="460"/>
            <p14:sldId id="458"/>
            <p14:sldId id="459"/>
            <p14:sldId id="524"/>
            <p14:sldId id="464"/>
            <p14:sldId id="470"/>
            <p14:sldId id="522"/>
            <p14:sldId id="46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512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471"/>
            <p14:sldId id="475"/>
          </p14:sldIdLst>
        </p14:section>
        <p14:section name="procimeup" id="{AFA92945-AA49-44E8-A878-8FF3B36C1B0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EF802E"/>
    <a:srgbClr val="6F6E6C"/>
    <a:srgbClr val="404040"/>
    <a:srgbClr val="8E623A"/>
    <a:srgbClr val="96C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9" autoAdjust="0"/>
  </p:normalViewPr>
  <p:slideViewPr>
    <p:cSldViewPr>
      <p:cViewPr varScale="1">
        <p:scale>
          <a:sx n="99" d="100"/>
          <a:sy n="99" d="100"/>
        </p:scale>
        <p:origin x="15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4002" y="-102"/>
      </p:cViewPr>
      <p:guideLst>
        <p:guide orient="horz" pos="3126"/>
        <p:guide pos="2141"/>
        <p:guide orient="horz"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726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443" y="1"/>
            <a:ext cx="2947144" cy="49726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pPr>
              <a:defRPr/>
            </a:pPr>
            <a:fld id="{73BC0197-C994-4105-A420-65B4F6B35075}" type="datetime1">
              <a:rPr lang="fr-FR" smtClean="0"/>
              <a:pPr>
                <a:defRPr/>
              </a:pPr>
              <a:t>26/06/2019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277"/>
            <a:ext cx="2946058" cy="49726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443" y="9428277"/>
            <a:ext cx="2947144" cy="49726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pPr>
              <a:defRPr/>
            </a:pPr>
            <a:fld id="{8C44A43C-FF96-4D90-BBFE-DFDC7F4C28F1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058" cy="49726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618" y="1"/>
            <a:ext cx="2944970" cy="49726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3D9801C-FCC8-4A02-9AF6-82B3AD92F788}" type="datetime1">
              <a:rPr lang="fr-FR" smtClean="0"/>
              <a:pPr>
                <a:defRPr/>
              </a:pPr>
              <a:t>26/06/2019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42" y="4714686"/>
            <a:ext cx="5438792" cy="4467700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277"/>
            <a:ext cx="2946058" cy="49726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618" y="9428277"/>
            <a:ext cx="2944970" cy="497265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61C415-84B1-4A94-92C2-3545BF6CD0D3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61C415-84B1-4A94-92C2-3545BF6CD0D3}" type="slidenum">
              <a:rPr lang="fr-FR" smtClean="0"/>
              <a:pPr>
                <a:defRPr/>
              </a:pPr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85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61C415-84B1-4A94-92C2-3545BF6CD0D3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7025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61C415-84B1-4A94-92C2-3545BF6CD0D3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51118-9DDF-4F27-A41F-6602016C12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3622" y="2097378"/>
            <a:ext cx="8240622" cy="1187606"/>
          </a:xfrm>
          <a:noFill/>
          <a:ln w="38100">
            <a:noFill/>
          </a:ln>
        </p:spPr>
        <p:txBody>
          <a:bodyPr wrap="square" tIns="216000" anchor="ctr" anchorCtr="0">
            <a:spAutoFit/>
          </a:bodyPr>
          <a:lstStyle>
            <a:lvl1pPr algn="ctr">
              <a:lnSpc>
                <a:spcPct val="100000"/>
              </a:lnSpc>
              <a:defRPr sz="600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EF80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1E38254-1586-4DD9-B5C9-D9EA67031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12" y="6578071"/>
            <a:ext cx="1049288" cy="365125"/>
          </a:xfrm>
        </p:spPr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C340E8E-51DF-43B0-BE95-C726E211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578071"/>
            <a:ext cx="6336704" cy="365125"/>
          </a:xfrm>
        </p:spPr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01A4441D-85FD-4548-95C1-08B618E6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0188"/>
            <a:ext cx="628650" cy="365125"/>
          </a:xfrm>
        </p:spPr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900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16A76-DB90-4BD2-9035-DA044568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CB88A45-BB4D-4A8E-95BD-2A028AA912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A1FE50-434C-4412-B79A-0BF7737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D91931C-2EA5-4B5E-98DD-F063BF63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9FC83F-80E2-46F2-BA24-7C3B3C48A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EBE13C-45D5-4DD3-9479-8EE47CAE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58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7CAD3C-8844-4F27-A1B0-6830E318E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53A5B4-96A3-482B-BE2E-FDC57588B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5AD313-E65E-4E15-B24B-289A60C7B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232171-F4C9-4B30-8E70-53CF0A5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D6AF1F-3399-4C61-B671-EE0B8118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35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77CA1E6-D419-4CF0-B4F3-489050F1E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45EC09-851E-4BA9-90C6-100D9269D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203B8A-8A94-43B8-890B-0C7BFEB6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912E01-9345-4094-891F-C0ADAEC92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3ACF68-7458-499D-A35E-9DAEE5AC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490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7356E7-1FF0-4DC3-94EE-51A020088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4000"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FF4C540-B6E8-4EE8-9093-02E26D2BC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F99B11-E99A-4DB0-ACB5-2E974D1B0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96F016-74E3-491C-B303-7EF6D16E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D664DC-3063-4A62-93E8-3C416AAE9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43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A7511-4396-4BB4-AEC9-AD3F8251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CEA9BC-B330-4057-ADD8-C5C5F0102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B00685-AF72-4313-9439-320C3C07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1E8862-B40A-4601-9F7D-DA1D93A7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12E1E-1398-4897-A923-027531D29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6386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06371-7BC7-41AF-A0B6-D025C925F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525FBD-3174-4F99-98BC-176B335E4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943F31-1817-4EBB-95B8-E5509EF68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170EE-E6B2-4AE2-A6CA-0C6BE379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1DDA7C-1029-46F4-BEDE-DA43A4541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253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45C09-4DB7-4C0A-B59B-94273BF69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1E3F89-106A-4990-BC68-998624031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C0C2A9-5E76-476F-85A5-2C63E350D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4E60E2-EA8A-40DC-A01B-79261B0B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B231E22-FFF7-4C5D-AC88-7C2E185E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BE40A9-DDCC-4D0D-8889-3EC3CE01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2423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BEF83-9300-46DB-BF4D-92D0600CE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A2086C-6553-4088-A5E3-941829F31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B49C6E6-D092-4AB2-A734-0C4C6F24D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311EDC-2062-4441-996D-31632F014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9006AED-68AF-497A-854D-53389A6FF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655F72-B7AA-4CE0-A630-1B482339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65DF85-B6B7-4A59-8C39-7A72322E6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3B3B6E-8CE3-46E1-AE31-599ED817C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3149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7322FA-88E9-45A5-BA88-C6337B1E5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ACF276-A2D9-487B-850A-225AA781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B701BA-806D-4F17-8A27-62485DE6E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0034F9C-9714-4C75-B76C-24303423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037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BF0E33-6113-4AF2-ABF9-A7E0E9AA9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3833E9-AA71-4FBA-A389-2530FD90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F8CF49-333B-4F70-8E79-E5EC8CF6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9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A51118-9DDF-4F27-A41F-6602016C12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728" y="1268760"/>
            <a:ext cx="6721458" cy="648072"/>
          </a:xfrm>
        </p:spPr>
        <p:txBody>
          <a:bodyPr tIns="72000" bIns="0" anchor="b">
            <a:normAutofit/>
          </a:bodyPr>
          <a:lstStyle>
            <a:lvl1pPr algn="r">
              <a:defRPr sz="4000">
                <a:latin typeface="Poppins Medium" panose="02000000000000000000" pitchFamily="2" charset="0"/>
                <a:cs typeface="Poppins Medium" panose="02000000000000000000" pitchFamily="2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682D4F6-10E4-4F9E-9952-784A86BF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2348880"/>
            <a:ext cx="7958708" cy="1655763"/>
          </a:xfrm>
        </p:spPr>
        <p:txBody>
          <a:bodyPr/>
          <a:lstStyle>
            <a:lvl1pPr marL="342900" indent="-342900" algn="ctr">
              <a:buFontTx/>
              <a:buBlip>
                <a:blip r:embed="rId2"/>
              </a:buBlip>
              <a:defRPr sz="2400">
                <a:latin typeface="Poppins Light" panose="02000000000000000000" pitchFamily="2" charset="0"/>
                <a:cs typeface="Poppins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D421E2-5A90-47DD-8068-13E8F83A97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0312" y="6589007"/>
            <a:ext cx="973932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5EC204-D7FB-4789-832F-17DE33699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68" y="6589006"/>
            <a:ext cx="6048672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5B1E5C-450F-489D-8C71-758269A2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0944"/>
            <a:ext cx="515028" cy="365125"/>
          </a:xfrm>
        </p:spPr>
        <p:txBody>
          <a:bodyPr/>
          <a:lstStyle>
            <a:lvl1pPr algn="l">
              <a:defRPr sz="1100"/>
            </a:lvl1pPr>
          </a:lstStyle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D06FAF5-CE0C-488A-BCA5-140EB07147B9}"/>
              </a:ext>
            </a:extLst>
          </p:cNvPr>
          <p:cNvCxnSpPr>
            <a:cxnSpLocks/>
          </p:cNvCxnSpPr>
          <p:nvPr userDrawn="1"/>
        </p:nvCxnSpPr>
        <p:spPr>
          <a:xfrm flipH="1">
            <a:off x="2171022" y="1916832"/>
            <a:ext cx="6984776" cy="0"/>
          </a:xfrm>
          <a:prstGeom prst="line">
            <a:avLst/>
          </a:prstGeom>
          <a:ln w="25400">
            <a:solidFill>
              <a:srgbClr val="EF80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02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FB12AD-4D6A-41EB-B1AB-6D2D379E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71BE9E-2B10-403C-ABCE-DAF1BCD6D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8C0EFC-4AE0-48D3-AA9A-BB60B0087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7A8C49-F3BC-4AD6-8D06-51CFF499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364F9EB-DEDB-47B1-B954-A8E77D8F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2C1F9B-4540-470B-8026-0D554F441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446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06B16-C62E-4B51-BEF9-252578EB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265E818-B946-48F7-9FA5-B4B834BD8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ADF442-5893-492B-AAAB-A54B89C87D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B1EDB73-1D34-4426-9168-B0D275E82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8873C9A-7CD8-4309-9E0B-BA2F53E68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1CCE274-80FC-47A6-87DD-77FE3AC5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440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8FA5B9-F6A5-4099-850C-2246D1331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238411-677B-4A63-A39E-68A7E89BF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A67AB6-6DB7-42FE-979C-EC5C9F8D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555777-758C-4087-97AC-87AE906A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BCE1D9-1E38-462D-BAA5-71DEDA1C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912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6AD528B-9D61-4781-8C7A-2A90D1A1D6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B05976-AD91-4D7C-BBAF-3489C085E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8905E6-D03D-49D9-B6F0-3270F4CE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BC2234-F30D-480C-AEFF-FDB4EBB21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0F86BE-E18A-493E-B096-431C702F2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549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D73A6-7334-49B9-93D9-520CC0DA3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5ED354-DAB9-470A-A823-C44ADA9DA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78569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5C16F-7A80-41FB-B899-90BEA098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67D531-829F-4B4C-9D0C-6BAD1564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8DBF87-6C7B-472B-953A-5D8CEB45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E569DC-101C-4FE0-8822-FC6A433D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5CE23-AA66-4AF6-B68B-04714D78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132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39ACE-57C9-4238-AEA7-1C6FBF9A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1B8043-8D95-4EF2-9BE2-81FD468A7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3E721F-EC2F-4E1B-A1E0-ADA0856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2B293C-FFDC-4813-8564-E54078B8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6B6984-D567-429A-BFE8-3F39DCAD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972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0CE24-9F87-4D52-BE59-068A29E6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71E534-A23D-4C03-B6AD-FD241E316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A1D5F2-4A04-4833-A384-DF4FF438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7D89B0-940A-47F6-A8CE-4499677C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752D8D-5B32-437D-A14F-815CB0E2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B88EB9-3912-4F3A-8A73-AB4C38B0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775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3BBA1-C7A8-455B-9B68-6E6E1CDA4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50137F-73C7-4891-87FF-8F25FACA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594328-61D4-41E8-BC58-DF1062EF1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A2A5C6-7DE6-4713-9315-A5561226C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19034F-CE85-4CA3-8FF3-E4D5C49FF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56D9F90-977C-436B-A947-A8F692B4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1FAC69-D94B-4E4F-B9B0-F56D0633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92898E-B319-4A33-8845-629D6F9B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814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BE141-4834-4B9C-A539-76099E04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AC6C4-EDDD-48E9-B568-49510A3F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DA9A8B-0E03-4757-A025-43DE10EE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7F17C5-4E1D-45D3-A052-CC102D79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23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B7CB6C-A3C4-426B-9B20-E1359F2E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B10BF7-C522-4A83-8BA8-79F915BB2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B9E2DB-3E76-4C03-8F27-B582155C6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DE4D30-4827-42B4-9264-AF705C6D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47DE13-16A3-44F6-B137-9C3BE567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472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CA0170-211A-439A-A75B-2C9E69CC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9CA7F0-78B8-41CC-AC00-C203BC59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82697E-7093-43DD-BE92-BEC14244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621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D1569-F1AA-40F0-B263-FC426814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179DF1-AF75-46A9-A184-9D2C4928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65810D-BF4E-47A4-9C11-F21C971F9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ED5F9B-7888-4EBF-B70E-C955E342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3FDA00-3782-4562-AF83-D9A57310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F69FF3-8165-49E2-A473-7CE2200F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2359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F37CD-B825-4D1F-A0E7-11EB96E9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88C5C1A-51DA-4A1E-B242-3D3939831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7C12E1-138A-4FFA-8A94-B4DE1D48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C78531-A69B-45D2-990F-2F04AB90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981F26-DF14-4930-8A10-4EF85A13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B9F1A7-1882-4F32-B2BF-7328CA77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923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E0248-22CC-42DB-B5CC-FCD05218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8ACB09-69D4-4139-B3E5-541EACCED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8A2E26-EF94-4AF2-8371-273A15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CD0702-0D53-4A78-BE4C-8D5AC2D4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7D1C03-3D75-4D5E-9E47-AACF37E4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748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DE43BE-584E-49FF-8D4F-038BF0596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A021F8-A086-4D67-BA2D-25C6A4DF1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FA730-2DEF-4C03-9908-AEF3B6C7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9A36E-7775-44E5-9BEE-687D40D9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6DF1D0-99DA-4C2D-984B-F66BE3CA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6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D73A6-7334-49B9-93D9-520CC0DA3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F5ED354-DAB9-470A-A823-C44ADA9DA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78569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05C16F-7A80-41FB-B899-90BEA098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67D531-829F-4B4C-9D0C-6BAD15647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8DBF87-6C7B-472B-953A-5D8CEB452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E569DC-101C-4FE0-8822-FC6A433D1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5CE23-AA66-4AF6-B68B-04714D782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71321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B39ACE-57C9-4238-AEA7-1C6FBF9A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1B8043-8D95-4EF2-9BE2-81FD468A7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3E721F-EC2F-4E1B-A1E0-ADA0856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2B293C-FFDC-4813-8564-E54078B8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6B6984-D567-429A-BFE8-3F39DCAD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4972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0CE24-9F87-4D52-BE59-068A29E62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71E534-A23D-4C03-B6AD-FD241E316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A1D5F2-4A04-4833-A384-DF4FF4383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67D89B0-940A-47F6-A8CE-4499677CD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8752D8D-5B32-437D-A14F-815CB0E24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B88EB9-3912-4F3A-8A73-AB4C38B0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1775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3BBA1-C7A8-455B-9B68-6E6E1CDA4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50137F-73C7-4891-87FF-8F25FACA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594328-61D4-41E8-BC58-DF1062EF1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A2A5C6-7DE6-4713-9315-A5561226C1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19034F-CE85-4CA3-8FF3-E4D5C49FF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56D9F90-977C-436B-A947-A8F692B4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1FAC69-D94B-4E4F-B9B0-F56D0633B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692898E-B319-4A33-8845-629D6F9B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81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E7F91-24E1-4969-94BC-60D763C50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8BFF40-B4F2-468D-825C-2B76A509F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46DB35-76A0-492B-B77B-DE625460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ED10B1-904A-4F80-AD85-96863035B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21666C-B564-4838-B187-9D70EFE34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3005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BE141-4834-4B9C-A539-76099E04C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AC6C4-EDDD-48E9-B568-49510A3F0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DA9A8B-0E03-4757-A025-43DE10EE6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77F17C5-4E1D-45D3-A052-CC102D794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6239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DCA0170-211A-439A-A75B-2C9E69CC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9CA7F0-78B8-41CC-AC00-C203BC595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82697E-7093-43DD-BE92-BEC14244F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9621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D1569-F1AA-40F0-B263-FC426814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179DF1-AF75-46A9-A184-9D2C49280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65810D-BF4E-47A4-9C11-F21C971F9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ED5F9B-7888-4EBF-B70E-C955E342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3FDA00-3782-4562-AF83-D9A57310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F69FF3-8165-49E2-A473-7CE2200F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2359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6F37CD-B825-4D1F-A0E7-11EB96E9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88C5C1A-51DA-4A1E-B242-3D3939831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7C12E1-138A-4FFA-8A94-B4DE1D48E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C78531-A69B-45D2-990F-2F04AB904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981F26-DF14-4930-8A10-4EF85A13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B9F1A7-1882-4F32-B2BF-7328CA77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9239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E0248-22CC-42DB-B5CC-FCD05218A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8ACB09-69D4-4139-B3E5-541EACCEDF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8A2E26-EF94-4AF2-8371-273A15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CD0702-0D53-4A78-BE4C-8D5AC2D4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7D1C03-3D75-4D5E-9E47-AACF37E4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748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DE43BE-584E-49FF-8D4F-038BF05967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A021F8-A086-4D67-BA2D-25C6A4DF1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CFA730-2DEF-4C03-9908-AEF3B6C7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69A36E-7775-44E5-9BEE-687D40D9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6DF1D0-99DA-4C2D-984B-F66BE3CA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6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BC8B2C-D1E2-438A-A3E3-CF685351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BD77C6-1E9F-4F92-B849-1435080A2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CB98F6-9D59-4E40-BCF8-20B8157C5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F39DA0-DFA0-4F93-A58E-82506BFD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AEBEF9-4000-4AB8-A2F5-8772748D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40AE4B-0A8D-42E1-A8B3-D30C4F3D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335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85756F-FDE9-4C05-A319-B4FFAE528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CF2FA7-74F8-49C8-A089-91290BD86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B88C10B-5CB9-45EE-B3FD-E10EC25AC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E2C570-E838-484D-B584-2188691B6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156DE6E-0E0C-43CF-8675-A040555F39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68C2DA9-7D3D-4471-BAEE-EC8AE3FC9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303823B-2DF9-4AC1-82AF-5891BD0C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9415B2-03A2-4E42-84E2-7CE24DD5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763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BBC459-92D3-45D9-A2FD-A2052888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C27C56-97FD-4CA9-A57F-763C9109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76C0B0-8CC3-45D1-A067-DB65C9AD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98DB634-9679-4E4C-9DE3-4F8CC01C4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991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E7AD07E-FFC3-4916-B4EE-8C5AE150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481507D-FF2B-4F8F-9B53-50C85B518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B93E10-7063-486B-9979-D76ED59AF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4013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C5FF5-6D4A-4E74-BB88-0F7CDCA00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2017F3-6090-44C0-ADA2-0E4D8D49A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AB63F54-9563-4C21-AF56-0199E7F21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E68929-C359-4B53-9E1A-699DEC3E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23/06/2017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3743FB-0A03-446A-A823-5ABFE4F9D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B60190-34FB-4B8C-B4B0-2209CE25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E43323F-ECE2-451A-B4F4-0EEB5B3F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1ECA2C-584E-494A-BE72-0D88CEDD2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8BAFB1-E1AF-493F-ABE4-3196B7616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110647-F49B-4964-A0B3-DE60921DD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E3047F-E8CD-4F74-890F-07186C7B7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8EC99-C79A-46F5-80E4-E97B36D18551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4B3DE47-5BDD-4ABB-8E40-69F53D1B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"/>
            <a:ext cx="9144000" cy="69573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6131C4-3D8B-455A-A174-ACCD69EC5B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00"/>
          <a:stretch/>
        </p:blipFill>
        <p:spPr>
          <a:xfrm>
            <a:off x="7991872" y="6586412"/>
            <a:ext cx="1152128" cy="3709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906B238-07E8-49D0-89FC-C6F86B57936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5815"/>
            <a:ext cx="2791664" cy="56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9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5A9DF65-F1B5-46A4-BAD9-6D6443ED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71A0BAB-37C4-4914-8F6A-20C89128C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77FB11-BBCA-4EBA-86C7-6448F86BC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AF6B3F-F671-4C80-BFAC-A348181B9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8DD5D3-CABF-4AD7-9FC6-819483B975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713EF-939B-42CE-9286-E31C4C83736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613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B5087CD-1F3C-449D-BBA1-05F7E1A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"/>
            <a:ext cx="9144000" cy="6957397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485B10-EDF2-49F7-9A0F-472E7E8B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3C5EB7-0E67-412C-A443-BAED5C6B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9F589-9CF4-4E9B-AB6A-439AA22B9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16357" y="6589763"/>
            <a:ext cx="9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35AC0F-78D5-49DC-A9F6-D676957F3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638" y="6607828"/>
            <a:ext cx="6480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92CA2D-5F6B-43F2-AF6C-A0FCCCCBF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7" y="6608552"/>
            <a:ext cx="702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026" name="Picture 2" descr="\\Serveur\users\Ceribois\Menuiserie et Evolution\LABEL PROCIMEup\COMMERCIAL     COMMUNICATION\LOGOS\logos et plaquette\CERIBOIS  2019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500958" y="6484542"/>
            <a:ext cx="1643042" cy="482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58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B5087CD-1F3C-449D-BBA1-05F7E1ADA8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"/>
            <a:ext cx="9144000" cy="6957397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E485B10-EDF2-49F7-9A0F-472E7E8BC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3C5EB7-0E67-412C-A443-BAED5C6BAE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9F589-9CF4-4E9B-AB6A-439AA22B9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516357" y="6589763"/>
            <a:ext cx="9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23/06/2017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35AC0F-78D5-49DC-A9F6-D676957F3A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7638" y="6607828"/>
            <a:ext cx="6480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Présentation de la marque de qualité CERIBOIS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92CA2D-5F6B-43F2-AF6C-A0FCCCCBF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7" y="6608552"/>
            <a:ext cx="7029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A7000-07C1-4FBD-8B1E-A0056D6F912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8" descr="logo ceribois sans fond blanc.gif">
            <a:extLst>
              <a:ext uri="{FF2B5EF4-FFF2-40B4-BE49-F238E27FC236}">
                <a16:creationId xmlns:a16="http://schemas.microsoft.com/office/drawing/2014/main" id="{89513EBA-328B-40A1-B8CE-D485DB3DD9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0432" y="6478386"/>
            <a:ext cx="648000" cy="47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58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3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58.png"/><Relationship Id="rId2" Type="http://schemas.openxmlformats.org/officeDocument/2006/relationships/image" Target="../media/image68.png"/><Relationship Id="rId16" Type="http://schemas.openxmlformats.org/officeDocument/2006/relationships/image" Target="../media/image82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24" Type="http://schemas.openxmlformats.org/officeDocument/2006/relationships/image" Target="../media/image89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jpeg"/><Relationship Id="rId19" Type="http://schemas.openxmlformats.org/officeDocument/2006/relationships/image" Target="../media/image84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1538" y="3714752"/>
            <a:ext cx="6858000" cy="23876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sz="3400" dirty="0"/>
              <a:t> </a:t>
            </a:r>
            <a:br>
              <a:rPr lang="fr-FR" sz="3600" dirty="0"/>
            </a:br>
            <a:br>
              <a:rPr lang="fr-FR" sz="3600" dirty="0"/>
            </a:br>
            <a:br>
              <a:rPr lang="fr-FR" sz="3600" dirty="0"/>
            </a:br>
            <a:br>
              <a:rPr lang="fr-FR" sz="3600" dirty="0"/>
            </a:br>
            <a:br>
              <a:rPr lang="fr-FR" sz="3600" dirty="0"/>
            </a:br>
            <a:r>
              <a:rPr lang="fr-FR" sz="4000" dirty="0">
                <a:latin typeface="Poppins Medium"/>
              </a:rPr>
              <a:t>Journées de rencontres </a:t>
            </a:r>
            <a:br>
              <a:rPr lang="fr-FR" sz="4000" dirty="0">
                <a:latin typeface="Poppins Medium"/>
              </a:rPr>
            </a:br>
            <a:r>
              <a:rPr lang="fr-FR" sz="4000" dirty="0">
                <a:latin typeface="Poppins Medium"/>
              </a:rPr>
              <a:t>et</a:t>
            </a:r>
            <a:br>
              <a:rPr lang="fr-FR" sz="4000" dirty="0">
                <a:latin typeface="Poppins Medium"/>
              </a:rPr>
            </a:br>
            <a:r>
              <a:rPr lang="fr-FR" sz="4000" dirty="0">
                <a:latin typeface="Poppins Medium"/>
              </a:rPr>
              <a:t> de visites d’entreprises</a:t>
            </a:r>
            <a:br>
              <a:rPr lang="fr-FR" sz="3600" dirty="0">
                <a:latin typeface="Poppins Medium"/>
              </a:rPr>
            </a:br>
            <a:br>
              <a:rPr lang="fr-FR" sz="3600" dirty="0">
                <a:latin typeface="Poppins Medium"/>
              </a:rPr>
            </a:br>
            <a:r>
              <a:rPr lang="fr-FR" sz="3600" i="1" dirty="0">
                <a:latin typeface="Poppins Medium"/>
              </a:rPr>
              <a:t>27 et 28 juin 2019</a:t>
            </a:r>
          </a:p>
        </p:txBody>
      </p:sp>
      <p:pic>
        <p:nvPicPr>
          <p:cNvPr id="5" name="Picture 2" descr="C:\Users\Christophe\Desktop\LOGO-PROCIME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800" y="1099503"/>
            <a:ext cx="8172400" cy="1651692"/>
          </a:xfrm>
          <a:prstGeom prst="rect">
            <a:avLst/>
          </a:prstGeom>
          <a:noFill/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71472" y="2428868"/>
            <a:ext cx="3286148" cy="1857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71670" y="1071546"/>
            <a:ext cx="6721458" cy="648072"/>
          </a:xfrm>
        </p:spPr>
        <p:txBody>
          <a:bodyPr>
            <a:normAutofit/>
          </a:bodyPr>
          <a:lstStyle/>
          <a:p>
            <a:r>
              <a:rPr lang="fr-FR" sz="3600" dirty="0"/>
              <a:t>Stickers autocollants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8EC99-C79A-46F5-80E4-E97B36D18551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8" name="Image 7" descr="C:\Users\Christophe\AppData\Local\Microsoft\Windows\INetCache\Content.Word\LOGO-PROCIMEU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500306"/>
            <a:ext cx="3175412" cy="64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Christophe\Desktop\LOGOS FRANCE\f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143248"/>
            <a:ext cx="1123215" cy="1117598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1535885" y="4187081"/>
            <a:ext cx="5500726" cy="240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endParaRPr lang="fr-FR" dirty="0"/>
          </a:p>
          <a:p>
            <a:pPr marL="0" lvl="2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Pour les entreprises adhérentes uniquement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Stickers spécifiques au nom de l’entreprise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Dimensions stickers environ 10 x 6 cm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Facilement décollables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Recto-verso?</a:t>
            </a:r>
          </a:p>
        </p:txBody>
      </p:sp>
      <p:pic>
        <p:nvPicPr>
          <p:cNvPr id="1029" name="Picture 5" descr="\\SERVEUR\Users\Ceribois\Menuiserie et Evolution\LABEL PROCIMEup\COMMERCIAL     COMMUNICATION\LOGOS\LOGOS ENTREPRISES PROCIMEup\LOGO-1024x1024   FROSS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14686"/>
            <a:ext cx="1025521" cy="102552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286248" y="2428868"/>
            <a:ext cx="3286148" cy="18573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6" name="Image 15" descr="C:\Users\Christophe\AppData\Local\Microsoft\Windows\INetCache\Content.Word\LOGO-PROCIMEUP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500306"/>
            <a:ext cx="3175412" cy="646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C:\Users\Christophe\Desktop\LOGOS FRANCE\f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143248"/>
            <a:ext cx="1123215" cy="1117598"/>
          </a:xfrm>
          <a:prstGeom prst="rect">
            <a:avLst/>
          </a:prstGeom>
          <a:noFill/>
        </p:spPr>
      </p:pic>
      <p:pic>
        <p:nvPicPr>
          <p:cNvPr id="2050" name="Picture 2" descr="\\SERVEUR\Users\Ceribois\Menuiserie et Evolution\LABEL PROCIMEup\COMMERCIAL     COMMUNICATION\LOGOS\LOGOS ENTREPRISES PROCIMEup\LOGO-CIM-PORRAZ-2017-300x2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143248"/>
            <a:ext cx="1104525" cy="1093786"/>
          </a:xfrm>
          <a:prstGeom prst="rect">
            <a:avLst/>
          </a:prstGeom>
          <a:noFill/>
        </p:spPr>
      </p:pic>
      <p:pic>
        <p:nvPicPr>
          <p:cNvPr id="2051" name="Picture 3" descr="C:\Users\Christophe\Desktop\LOGOS FRANCE\C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1" y="3527705"/>
            <a:ext cx="428628" cy="310862"/>
          </a:xfrm>
          <a:prstGeom prst="rect">
            <a:avLst/>
          </a:prstGeom>
          <a:noFill/>
        </p:spPr>
      </p:pic>
      <p:pic>
        <p:nvPicPr>
          <p:cNvPr id="19" name="Picture 3" descr="C:\Users\Christophe\Desktop\LOGOS FRANCE\C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3500438"/>
            <a:ext cx="428628" cy="310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2" algn="r" rtl="0">
              <a:lnSpc>
                <a:spcPct val="90000"/>
              </a:lnSpc>
              <a:spcBef>
                <a:spcPct val="0"/>
              </a:spcBef>
            </a:pPr>
            <a:r>
              <a:rPr lang="fr-FR" sz="4000" dirty="0">
                <a:latin typeface="Poppins Medium"/>
              </a:rPr>
              <a:t>Perspectives et projections</a:t>
            </a:r>
            <a:br>
              <a:rPr lang="fr-FR" sz="2800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395536" y="1916832"/>
            <a:ext cx="7958708" cy="4320480"/>
          </a:xfrm>
        </p:spPr>
        <p:txBody>
          <a:bodyPr>
            <a:normAutofit/>
          </a:bodyPr>
          <a:lstStyle/>
          <a:p>
            <a:pPr lvl="2"/>
            <a:endParaRPr lang="fr-FR" dirty="0"/>
          </a:p>
          <a:p>
            <a:pPr lvl="2">
              <a:buNone/>
            </a:pPr>
            <a:endParaRPr lang="fr-FR" dirty="0"/>
          </a:p>
          <a:p>
            <a:pPr lvl="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Notion de label et historique </a:t>
            </a:r>
            <a:endParaRPr lang="fr-FR" sz="1800" dirty="0">
              <a:latin typeface="Poppins Medium"/>
            </a:endParaRPr>
          </a:p>
          <a:p>
            <a:pPr lvl="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>
                <a:latin typeface="Poppins Medium"/>
              </a:rPr>
              <a:t>Nombre d’adhérents et projections</a:t>
            </a:r>
          </a:p>
          <a:p>
            <a:pPr lvl="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>
                <a:latin typeface="Poppins Medium"/>
              </a:rPr>
              <a:t>Démarche auprès des institutionnels QUALIBAT-RGE,CERQUAL</a:t>
            </a:r>
          </a:p>
          <a:p>
            <a:pPr lvl="2" algn="l">
              <a:lnSpc>
                <a:spcPct val="11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Poursuivre</a:t>
            </a:r>
            <a:r>
              <a:rPr lang="fr-FR" sz="1800" dirty="0">
                <a:latin typeface="Poppins Medium"/>
              </a:rPr>
              <a:t> la communication auprès des donneurs </a:t>
            </a:r>
            <a:r>
              <a:rPr lang="fr-FR" dirty="0">
                <a:latin typeface="Poppins Medium"/>
              </a:rPr>
              <a:t>d’ordres et organisation de journées de formation en partenariat avec les entreprises auprès d’architectes et économistes</a:t>
            </a:r>
          </a:p>
          <a:p>
            <a:pPr lvl="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Rencontre des bureaux de contrôles</a:t>
            </a:r>
            <a:endParaRPr lang="fr-FR" sz="1800" dirty="0">
              <a:latin typeface="Poppins Medium"/>
            </a:endParaRPr>
          </a:p>
          <a:p>
            <a:pPr lvl="2" algn="l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1800" dirty="0">
                <a:latin typeface="Poppins Medium"/>
              </a:rPr>
              <a:t>Salons EUROBOIS,EQUIPBAIE,UNTEC,BEPOSITIVE</a:t>
            </a:r>
          </a:p>
          <a:p>
            <a:pPr lvl="2"/>
            <a:endParaRPr lang="fr-FR" sz="19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11</a:t>
            </a:fld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Présentation des entreprises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26781377-7571-4484-9CA1-70766C81C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492896"/>
            <a:ext cx="3521045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30F2C82-7911-407D-98E3-9BD34A9CD484}"/>
              </a:ext>
            </a:extLst>
          </p:cNvPr>
          <p:cNvSpPr txBox="1"/>
          <p:nvPr/>
        </p:nvSpPr>
        <p:spPr>
          <a:xfrm>
            <a:off x="1071538" y="2143116"/>
            <a:ext cx="3599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 Medium"/>
                <a:cs typeface="+mn-cs"/>
              </a:rPr>
              <a:t>Temps par entreprise : 2 min 30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BFCC949C-9233-4A01-948C-1AD15DC91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2143116"/>
            <a:ext cx="338435" cy="338435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395536" y="2428868"/>
            <a:ext cx="7958708" cy="4143404"/>
          </a:xfrm>
        </p:spPr>
        <p:txBody>
          <a:bodyPr>
            <a:noAutofit/>
          </a:bodyPr>
          <a:lstStyle/>
          <a:p>
            <a:pPr lvl="2"/>
            <a:endParaRPr lang="fr-FR" sz="2000" dirty="0"/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 menuiseries bois</a:t>
            </a:r>
            <a:endParaRPr lang="fr-FR" dirty="0">
              <a:solidFill>
                <a:srgbClr val="FF0000"/>
              </a:solidFill>
              <a:latin typeface="Poppins Medium"/>
            </a:endParaRPr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  <a:endParaRPr lang="fr-FR" sz="1800" dirty="0">
              <a:latin typeface="Poppins Medium"/>
            </a:endParaRPr>
          </a:p>
          <a:p>
            <a:pPr marL="457200" lvl="4" indent="266700" algn="l">
              <a:buFont typeface="Wingdings" pitchFamily="2" charset="2"/>
              <a:buChar char="ü"/>
            </a:pPr>
            <a:r>
              <a:rPr lang="fr-FR" sz="1800" dirty="0">
                <a:latin typeface="Poppins Medium"/>
              </a:rPr>
              <a:t>Epaisseurs</a:t>
            </a:r>
          </a:p>
          <a:p>
            <a:pPr marL="457200" lvl="4" indent="266700" algn="l">
              <a:buFont typeface="Wingdings" pitchFamily="2" charset="2"/>
              <a:buChar char="ü"/>
            </a:pPr>
            <a:r>
              <a:rPr lang="fr-FR" sz="1800" dirty="0">
                <a:latin typeface="Poppins Medium"/>
              </a:rPr>
              <a:t>Essences utilisées</a:t>
            </a:r>
          </a:p>
          <a:p>
            <a:pPr marL="457200" lvl="4" indent="266700" algn="l">
              <a:buFont typeface="Wingdings" pitchFamily="2" charset="2"/>
              <a:buChar char="ü"/>
            </a:pPr>
            <a:r>
              <a:rPr lang="fr-FR" sz="1800" dirty="0">
                <a:latin typeface="Poppins Medium"/>
              </a:rPr>
              <a:t>Profils (GL , frappe) et si bois-aluminium</a:t>
            </a:r>
          </a:p>
          <a:p>
            <a:pPr marL="457200" lvl="4" indent="266700" algn="l">
              <a:buFont typeface="Wingdings" pitchFamily="2" charset="2"/>
              <a:buChar char="ü"/>
            </a:pPr>
            <a:r>
              <a:rPr lang="fr-FR" sz="1800" dirty="0">
                <a:latin typeface="Poppins Medium"/>
              </a:rPr>
              <a:t>PV feu</a:t>
            </a:r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Vos zones de commercialisation</a:t>
            </a:r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Typologies de marchés</a:t>
            </a:r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 rencontrées</a:t>
            </a:r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Qu’attendez-vous du label </a:t>
            </a:r>
            <a:r>
              <a:rPr lang="fr-FR" b="1" dirty="0"/>
              <a:t>Procime</a:t>
            </a:r>
            <a:r>
              <a:rPr lang="fr-FR" b="1" baseline="30000" dirty="0">
                <a:solidFill>
                  <a:srgbClr val="EF802E"/>
                </a:solidFill>
              </a:rPr>
              <a:t>up </a:t>
            </a:r>
            <a:r>
              <a:rPr lang="fr-FR" dirty="0">
                <a:latin typeface="Poppins Medium"/>
              </a:rPr>
              <a:t>?</a:t>
            </a:r>
          </a:p>
          <a:p>
            <a:pPr marL="0" lvl="2" indent="26670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 d’activité</a:t>
            </a:r>
          </a:p>
          <a:p>
            <a:pPr lvl="2" algn="l"/>
            <a:endParaRPr lang="fr-FR" dirty="0">
              <a:latin typeface="Poppins Medium"/>
            </a:endParaRPr>
          </a:p>
          <a:p>
            <a:pPr>
              <a:buNone/>
            </a:pPr>
            <a:endParaRPr lang="fr-FR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5477CC00-6CCC-493E-9BCF-AA3D420CC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78" y="-27384"/>
            <a:ext cx="2147607" cy="128753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44" y="1268760"/>
            <a:ext cx="8702342" cy="648072"/>
          </a:xfrm>
        </p:spPr>
        <p:txBody>
          <a:bodyPr>
            <a:noAutofit/>
          </a:bodyPr>
          <a:lstStyle/>
          <a:p>
            <a:r>
              <a:rPr lang="fr-FR" sz="3600" dirty="0"/>
              <a:t>PORTES ET FENÊTRES DU PERIGORD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/>
              <a:t>Procime</a:t>
            </a:r>
            <a:r>
              <a:rPr lang="fr-FR" b="1" baseline="30000" dirty="0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BC504A2A-A9AF-4BCB-8CBA-BB23AC40ED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564904"/>
            <a:ext cx="3521045" cy="346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14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DC7AF38-A36E-4140-BA14-FAB923FB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912" y="260649"/>
            <a:ext cx="2520274" cy="100811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B2EC83-4391-4AF5-8C4C-31155B48F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087" y="2564904"/>
            <a:ext cx="3527054" cy="346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PONS MENUISERIES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68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B3B595-FC34-4BA3-A3B9-FE92564E5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0087" y="2558996"/>
            <a:ext cx="3527054" cy="346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MENUISERIE ALBERT THIERRY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8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:image/jpeg;base64,/9j/4AAQSkZJRgABAQAAAQABAAD/2wCEAAkGBxISEhUSEhMVFRUWEBcVFxcWFRUYFRcVFxgXFxUVFRUYHSggGBolGxUVITEhJSorLi4uFx8zODMsNygtLisBCgoKDg0OGxAQGy0mICUwLS0tLS0vLS0tLS0vLy8tLS0tLS0tLS0tLS0tLS0tLS0tLS0tLS0tLS0tLS0tLS0tLf/AABEIAI4BYwMBEQACEQEDEQH/xAAbAAEAAgMBAQAAAAAAAAAAAAAAAQUDBAYCB//EAEoQAAEDAgMDBAwLBAsBAAAAAAEAAgMEEQUSIQYxQRMiUXEHMjNTYXKBkaGxwdEUFSMkNFJzdJKy0jVik/AWQkNUVYKDosLh4mP/xAAaAQEAAwEBAQAAAAAAAAAAAAAAAQMEAgUG/8QAPBEAAgIBAgQDBAgFAQkAAAAAAAECAxEEEgUhMUETUXEUIjIzFTRSYXKBkcEjQqGx8NEkJTVDRFSC4fH/2gAMAwEAAhEDEQA/APuKAIAgCAIAgCAIAgCAIAgCAIAgCAIAgCAIAgCAIAgCAIAgCAIAgCAIAgCAIAgCAIAgCAIAgCAIAgCAIAgCAIAgCAIAgCAIAgCAIAgCAIAgCAIAgCAIAgCAIAgCAIAgCAIAgCAIAgCAIAgCAIAgCAIAgCAIAgK9rJn85srQDqByd7DrzC6AyiGbvrf4Z/WgM0LXDtnB3U3L7SgMqAIAgCAIAgCAIAgCAIAgCAIAgCAIAgCAIAgCAIAgCAIAgCAIAgCAIAgCAIAgCAIAgCAIDzJuPUUBqYObwxn9wIDdQBAEAQBAEAQGGeoYzV7g3XS5A9ahtJczqMJTfuowfGcPfWfjb71zuj5lns932We4q+Jxs2RhPQHAlSpx6ZOZU2x5uLNkLorNeatjabOe0HoLgD5ly5JdzuNU5LKizx8Zw99Z+JvvUbl5nXs9v2Weo6+JxsJGEncA4XUqUc4yRKmyKy4s2QuipEFCWYoahjrhrgbGxsQbHoKJ5OpRlFZZnCHIQGOaVrRdxAHSTYITGLk8JZPMFSx/aODrdBB9ShNPoTKuUX7ywZQpOckoDxI8DUmwAuSdwQJNvCRrfGcPfWfjb71xuj2Zd7Pb9lhuIwnQSM/EE3xXch6e3vFm0wrsqxgiR4aLk2HSUbwSk28JFe7HqXd8IhH+qz3qtWw8y72W/wCw/wBGZ6XEYZe5ysf4jmu9S6U4voziVFkOcoteptLor+81arEYY9JJGM8ZzW+srhziurwWQpsmsxi36GAY9Sf3mH+Kz3qPFh5nfsl/2H+jN+GUOF2kEEaEG4XaeSlxcXho9lTggwTVcbDZ72t6yB61EpJdTuFc5rKWTLG8HUG4I3jcp7HGGnho9oAgCAIAgCA8v3HqQGlgfcI/EQG+gCAIAgCAhrgRcbigJQHFdk1gdHCDuM4HnWTWLMV6nucDeLJteRtR7BUJAPJu3D+0f7137NB8zO+LalPCf9DFVdj+jLTkD2O4EPJseGjrrmWli1yJjxrURacsNd+RHY/r5HCanlcXGF9gTvtcgi/EXGnWmmk+cX2O+L0VxlC2CwpLOCsxPCoqnF3xSglpgB0NjcAW1CqlFSvwzZTfOjhinHGdxcDsfUP1X/xCrfZIIw/TOq81+hsYfsXSQSNlY1+ZpuLvJG627yruGnjF5RVdxTUXQ2Sax6HRtV55xBQg4vYEfK1v3krJpX70/U93i6Sro/Cdq1azw10JQHF7fzmR0FG3fLIC7xf5BWXUvLUF3PY4VFVqd8v5Vy9TUwCAUOIOph3OVgLOsbvKuK/4dm38y7WNazRq7+aL5nfNW5ngJ5WSVBJW7RfRZ/u8n5CuLPgZfpV/Gh6r+5xeyGyNLU0zZZWuzFzho4gaEgepY6NPGUE5HucQ4lfTc4Qxj0LeTseURGgeD057+ghW+yQMS41qU+eH+Rp7AufHNUUpcXNjIy34akadG7co0+VKUfIu4soTpruXV5yYcbhdXYh8Fc9zYo23IHE8fKuJvfZsLNNKOj0ftGMyfQuo9haC3cnHwmWX2OsrvZa+6PPlxXV5+L+xT7T7HQwROnps8b4+d27nXt4XEkHyqq2iMFuhyPQ0PE7brVTdhqXLodJgOImWkZM7V3JknrbcH1LRTPMMnk6qjZqHUumTkNjtn465slTU5nuMpFsxbwDjqNbc4Aa6WWWiqNicpcz2uIa2ekcaacJJHRv2FoT/AGTv403ter/ZauyPLXF9Wnnd/Rf6FVs5ROpcQkp2coYCy4Lgct9D226+pC4rjsscTZrLYanRq2WN2TubrWzwu3I+dVVB8ZVk5PaRRljPG4W8F7+dYJR8WT+4+jru9g08OXOTy/Qvex5XmSnMTu2hcWHq4eoq/Ty93aYeLUqFynH4ZLJ1a0HlhAEAQBAEB5fuPUgNLAu4R+L7UBvoAgCAIDxK/KCegE+ZAYMLN4Yj/wDJv5QgNpAcZ2Su5wfeW+xZNX0Xqe3wL5s/ws7CDtW+KPUtS6HjS+JkHep7nDOK2J+mVv2h/MVi03zJHv8AFfqtPojTxetkhxZ74ojK7kAMg0NiBquJSktRyL6a4WcLUZPHvdSwG1Vb/cH+c+5W+PPvEyPh2mz85G7g+P1UsrWSUbo2m93kmwsNOC7hbOT+HBn1Giorrco2p/cdOFoPNIKEHF7Bd1rPvCyaX4p+p7vF/l0fhO0atZ4a6ElAcPs586xCepOrI/k2fz1a+VZKvftcvI9rWfwNHXV3l737fsZ+yHTFrYqpnbQvFz+6f+1OpWFvOeEWKUp6eXSS/qdTh1QJI2yDc5oPnG5aIvMUzyrK3XNwfY2V0cFdtF9Gn+wk/KVxZ8DNGl+fD1X9zkNjNpqWnpWxyyZXBziRlcd5uNwWWi+CglI9fieg1Ft7lFci5l25oQLiQnwBjr+kBWvU1pcmYFwnVS5bSu2Dhe+aoqi0tZK7m346uPt9C40+ZTcjXxZxhXCnvHr/AEGEftao8RRW86hk6l/7ugjtwFrR4ZU7W/Q5/sXepV3/AC2atD9Zh6mjsK29BGOkPH+4rihZqSL+JPGqkUGHwV+HF8cUAmiL8wI39HA3BsBfQ7lSnZU8Yyj0LpaTXYnOe2SWGb42wqW90oJR1Zv0rr2iXeLKFwumXw3RLXZ/aeKqc5ga5kjRcsfvte2hVtV0bG0lzMmq0E6FubyvM29pcQ5Cmkl3ENIb4x0H8+BWWy2xZToqPGujFeZW7BYdyVKHO7eQmR3l3ehVaaGIGnit6s1DjHpHkVkXzTFC3cypbp0Zr+9cZ2W48zTL/atBnvD+x3DVrPEXQ9IAgCAIAgIfuPUgNLBDeCPxUBvIAgCAIDXxDuUn2bvylAY8GN4Ivsm+oIDcQHGdknucH3kexY9X0Xqe5wP5k/ws7CDtW+KFrXQ8SXVkSEAXPBG8Mja21g4nYA56mskHamQ2PTzjY+UC6yaZ5lJnvcXzGmmEuqRlj/bbvu3sChfWSX/wlfiOzaVtPAwSEGCUB5KEHF7Bd1rPvBWPTfHM93i6/h0fhO0aVsPDS5FLthiXIUsj+Jblb1u09V1VfLbA26DT+NfGJy+BYDiEcQMMzI2v55Bbrc9Jss9ddqXJnqavW6KdmLIt45cvuNyrwPE5GOY+pjc1wsRl3+DcpnVbJYbRTXrNDCcZRg00zY7HlWeTfTP7aGQi37vuXemk8bZFfGak7FdHpLmdeFpPIK/aH6NP93k/IVxb8DL9L8+Hqv7nN7B4VBJRsdJExzs79XNBO/pss+mrjKtZR6nFtRdDVSUJNLl3Zfv2fpSLchF+BvuV7pg1jCPNWt1EXzm/1ZzOwoMdTVU4JyNcC0E7tXD2LNpvdscT0uKJT09dj6vP7E4fIGYxMHaZ2c3w8QkXtvf3nVyc+Gx29nzO6C29zwil2ynDKOa5teMtHWdAqdQ/4bNvDq5WamCXmV+y+ePDWuaOcInubfrcQooe2pMt1zhZr3npnBt7FYs6qp+UktmzlpsLAWsR6CE09rsjkr4jpIaa7ZHp1L8q8wnDuAGNDL3nnW8Xj6Fj/wCee5z+i3nzI28c6eWGijOrjnd0Dov5L+dTqd0pKERwiMaIz1M+iMseE4o0ACqjAAsOaN3mTwrksJlb1XDm23W8v7yp2lwiuawVE0rZOROYZRYjpN+hU212qO6T6G3RarSSbori1uWOZ32D1omhZKP6zAfLx9N1uhJSSaPA1FTqslB9jdXZSEAQBAEB5fuPUgNLAu4R+IgN9AEAQBAYa0fJv8R3qKA1cAPzeL7MepAWCAoNqsCdVtY1r8mV+a9iVTdV4iRu4frVpJttZyirGzNdwxCT/d71x4Vv2jStfpXzdC/U8u2QqZObNXSObxGvtUOib+KTJXEqI866Un+p0mC4PHSx8nENL3J4k9JKvrrUI4R5+q1U9TPfMoca2VllqXVEdQYiWtboDcACx1B4qmenlKe5PB6Gm4lCuhUyr3Jeb/Ywf0TrP8Qf6feo8C37R0uI6bvp1+ptYVs7VRyte+sfI1p1ac1naEW3+H0KYUzTy5FGo1+msg4wqUX5/wCI6tq0nmepDkIOJOxk7XyPiqzHneXENBG83F9dVj9nnluLwe6uK1ShFWVbsLHU9f0Trf8AEH+n3qVRb9oj6R0v/br9Tw7Yud7m8tVuka14cWuB1tw3p7M2/eeSHxWiKfh1bX5pnbRsAFuhazxcvLZLgmOYKCm2fMdY6qY+zXts9lt56b9dlRGnbZuNs9ap6ZVSXNdGdA1XmFGtidNysUkYNs8bmX6MwIv6VxZHdHBbVPZNT8nk09mMJNLA2EuzkOJva2833KK4bFgu1mpeptdjRalWGUoMH2eMFRPOXhwlPa2tbUnfx3qiunbNy8zdqNZ4tEasfCedotlmVREgcY5Wiwe32pZQpyyTo+IT08djWYvqmVbdmsQGgxB1hu0f+pVui3tI0+36NtvwM/nj9g3YuaVwNXVumaDfLqPJqSi00n8csnT4pVXF+BUot9+v/wAOvip2taGNFmhuUDwbrLUkksHiucnLezkZdjJY3udSVToGuNy2xI8liNFn9nkn7jwexHildkUr61PHfoyDs3iJ0+MD+F/6lDpt+0Hr9GufgY/P/wBFls5swKZzpXyGWVwsXHgPArK6VB7m8sz6ziDvhsitsV2Rkotny2skq3vDi4WYLdqOvjoAFKr99zZzPWZ06oSwur+8vwFaYUYK6mEkboyNHNLT5QoksppnddkoTUl2ZXbL4Q+liMTpM4zEt0tYHgq6YbI4NGs1K1Fm/GC5VpkCAIAgCA8v3HqQFbg1QxsEeZwHM4lAbTsRhG+RvnQGP43g76zzoCPjmn76zzoCRi8HfWedAY6jFoC1w5QG7SNLnhZAamBYlE2CNrnWIYL6FAb7MWhO51/IfcgM0FZG82a656igNhARZBklARZCMIWQYQshJKAIBZALIMEWQEoAgFkAQBAEAQBAEBFkBNkAQCyAiyAlALIAgCAIAgCAIAgCA8v3HqQFfg0AMEeYNPN6AUBsHD4u9s8wQHr4DF3tn4QgPQpY/qN/CEA+Cx/Ub+EIBJE0NNmgaHcB0IDR2eYPg0VwO0HBAWYaBuAQEaBAsnoIAgCAIAgPN9VI5npQAgCAIAgCAIAgCAICCgDSg59yUAQBAEAQBAEAQBAEAQBAEAQBAEAQEO3HqQFfgB+QZ1H1oCxQBAEAQHiYc09R9SA0sAHzeL7MepAWCA4/sjTOZHCWuc29QAcpIuNNDZZdTKUUsPuezwWuFlk1NJ8n15nVwnmt8Uepal0PHl8TR7unI5AKDB6Qk8kpyIOQbM745LMzsvwa+XMct7M1y7r6rJvl7RjPI9vw4fRe/Czu69+/c68FazxSQgF0BBKciORGZOQ/IIEVLMcaas0mV2YR582lupVeLme01+ySWn8ftnBb3VqMvMklARdMg8StuCL2uCE6oReGmVuzWFvpojHJKZTnLsxJJseGq4hFx6vJq1d0bZ7oxSXki2JXZlIuhHU9ISEAQBAEAQBAEAQBAEAQBAEAQEEICu2fbaEDoc71lAWSAIAgCAgoCu2d+jx+BtvMSEBZIDjOyX3OD7wPYser6L1Pc4F82f4WW+0crm0cjmktIi0I3jTeFosbUMowaKKnqoxkuTZzmDYdWVsTJJKl8UdrMDb5nW0LnG4OvWstUJzWWz0dXfptLa4wgpPvlcl6E3qMPqoGOqHzRTOynPvB0HEnpvvXWZVWpN5TEY1a2iclFRlHy5FvtvjMlPC0RG0ksmQH6u8k/wA9Ks1FmxJeZk4VpYamx7+iNJmyVSRmNfNym/S+W/Vm3eRc+DPq5M7+kaV7qqjt9OZX4CZvjXLOQZG05aXDc4fJ5XeUWVVaavwzdqfD+i819NyLbaKqkbX0jGvcGuvmaDYO7beOKstnJWRSZi0dUJaW2TXNdH5HVLYeOcns1VyOraxrnuc1rhlBNwN27oWSiUnZJNnsa6muGlplFJN9fvNfEJaiqrpKVk7oY42AnL2zifTxCibc7NqZ3VGjTaSN0o7pNvr0M8mx8tiWV04dwuSRfwjMunp39pnEeJ1/zUxx6Fns02q5FzKrtw4hrri5bbQ6LurclhmXW+z+IpUdMc195x4wWU4gYRUyZ+Szcr/Xtvy7929ZtkvFwmez7ZBaFSdaxnGO3RczooNlZ2ua410zgDexGh8B1WiNMk/iZ5UuIVyjtVUV+RPZCqXxUwdG9zTyrRdpsbX3XTUScY5R3wmqu29xs6YNKDZ+rqGCaSskjc9oc1jLhrQRcDeL6Ljw5zipbmWz1unpscIVprPc2NjsTmkhnZK4ufA9zA7iRY2v4QQfQlM5OLT7HHEKK4WwlX0l28jL2O6t8lKXSPc93KuF3G5tpYXXWnk3DLOOK1QquUYrCwiqoxU4lJK4VDoYWPytDL3PlBHDwqtKVkn72Ea7PC0VcU4KUms8z1i2CVVJG6eKslfk1LX3IIv4SelJQnBZUmc0aujUzVU6ks90jrMAr+XgjlOhcwEjoPFaoS3RTPJ1NSqulBdjddM0byB1mybkVKEn2PTHg7jdTuz0IxjqRygva+vRxTcicPGcEukA1Jt1pkhJvoeWzNO4g9RRNEuMl2MgUkIlAEAQBAEAQBAEBBQFbs+bw3/ff+YoCzQBAEAQEFAVuzvcGdR/MUBZoDjOyX3OD7wPYser6L1Pc4F82f4WWm1H0GX7H2K6/wCUzFw/63H8Rn2RHzOD7P2lTR8tHPEfrVnqUe3nd6L7x+lUan4om7hCXg3/AITF2SBzqT7x+n/tRrFzid8D6W/hO3AW08FLBxbCPjt3gpvYxY/+pPeaxwj/AMv9T1tP+0aLy/8AJLvmxOdB9TuOxK2Z5nhPocXsi4GvrSNRmHrWPT/Nkz3OJprSU5NzFtnmzVBlgqTDNlAeG2J6yL6LuVW6WYvDKKddKqlQshuj2yYn4DiLRzMQubbnRtt5TYp4Vq6SOo6vSN+9T+jM2xmMSztkZMQZIn5SQLXHV/PkXWntlLKl1OOJaWFMoSgsKSzhmpD+2Xfd/YVwvn/l+5bLnwtfi/ZHT4jicVOA6V4YHODRfiehaJSUep5dVM7eUF0WTneyYfmg+2Z61n1XOC9T0uDfPfozqaEfJs8RvqC0pYSPNt+N+pjqomtY/KALsdewtfQ71DSwxGTc45fdHM9jMfND9s72LNpvls9PjX1j8kUOyGETzskMVU+ENmILWi4J333hV0Qc08PBv4jqKqnBSgpZiupdVeylQWESYg8sI52ZulvDzlbKmTjtcmYquI1RmnClZ7HRbPUTYYGRteHho7YcfSVdVBQjtXM87V2yttcpLDZztVFC2pndV075Q5zeSdyL5WhltQMoIbqqsJTe42xc3VGNUsPnnngstnG04fK6mdZtm5orFoY4Xu7K7UXBHDgrK9m57TPq/G2xjYufmU0nHEtebU2G/wCij5J2nRznv8gVPZzXma+n+ztdv69S02ogzSU7pI3ywNMhka1rn6kN5NzmN1cBzvOu7se630M2insjOKeJdn/c1qIULp4uQHISB5OXknxcoMpBZZwF+B8iLY5e7yLJvUxql4nvJ/fnB17VoPLPSEhAEAQBAEAQBAQUBW7Pdx/1H/mKAs0AQBAEBBQFds93BngBHmcUBZIDmttMIlqWRtiDTkmDjmdbTTwFZ9TBySx5npcL1dennKU+6wb2O0T5aV8TLZ3R5Rc2F+tWWxcoYM2lujXqFN9M5M2z1I6GmijfbM1ljY3F/AUqi4wSZGrtjbfKcejZV7VYRLPLTOjDbRS5nXNtNN2mu5V31ubTXY18P1VdELIy/mWDPtXghq4cjXZXtfnYTuuOB8FiV3dV4iKeH6xaazL5xfJ+hUNkxoDJlpjpblDmv16OGv8AlVS8bp/U144bJ705enb/AD8xgmzVRDWieR4kvC4PfexMjraBtu1FreRRCqas3SOtVr67dI6YLHPkiw2swKSo5OSF4bLE67c248ddFZfVuw49TNw/Wwo3QsWYy6mgDjTxkIp4xuLxfN1jnEX8g8ir/jPp+pe1w2HvJyf3dv8APzM2yOz0tLNM55DmvADXZrudxJcLaa3XVFUoSbZzxHXQ1NUFFYaMeKYFVx1TqqjMeZ7QHskvqescNBxCiddinvgTRq9PLTqm9dO6IdVYydORpm+G58456ZvfZEKrhi/nk/8APQsdkcBfSseZHB0kj8zrbh4Au6KnBPPUo4hrFe4qCworCNPaLBKn4Q2rpCzOG5S1+4j29WnWosrnv3QLtHqqfB9nv+HOcmlNhOIVj4/hfIxxsfmLWXufJd2vl8i48OybzIujqtFpYT8BttrHMuNs8JlqYBHFbNyjXc51hYeGxVl9blHCMfDdRCixzn5NF9StIY0HeGgeYK6PRGKbTk2iKphc1wG8tI84R9GRFpSTfmUWxOEy01OY5sublHO5puLHdrYKnT1uMeZv4lqIX2b4eRVOwSupJZHURjfHI4uLJN4PnF/OFV4VlbezozUtVpdRCMdRlNck0eKykxaqbyUwp4oz2xaDcjotmdf0dalxtmsS5Ewt4fpnvi5SfbP+I67CKFsETIm7mNA/7WmEdsVE8i6122Ox9yre6rhllLY+Xje4Ob8qGlmgBbZwta+unSqm5qTwsmhRosgk3ta+41XUdW/l5sjY5JIWxMbnzWsXXe5wFr87cL7lylN5bXUs8WmO2GcpNv1NhuyNOGcn8rbLa3LzW3W7XPb0LtUqMMHP0hb4m79kYIaStiZTlvyhibJE+PlLcoy7RFIDa2YBg3/WKhqxJbSXKmcpOXLPNevcySMqqiSHlIBCyOXlCTKHuNmuaGtDR+9x6FGJyayuREHVTCTUstrB0oWgwolAEAQBAEAQBAEBBQFbs73EeO78xQFmgCAIAgIKA0cE7i3hvPncUBvoCLIBZASgIsgBai5BchlCEYFkJFkAyoBZB94sgGUJkPmLIBZAMoU5GRlUAlAQQgFkwAQgGVATZARZBgZQgXIWQYFkAsgJQBAEAQBAEAQBAEBBQFPDR1MQyROjLcxPOBDtTe2iAyubWcHRfhd70B5La360PmcgAjrPrxfhPvQE8lWd8i/AfegDIqzjJEf8h96A8QUdU1uUSxgDd8mT/wAkBlbT1ffoz/pf+kBPweq79Hv71/6QGTkqjvkf8M/qQGRrZuLo/wADv1IDLGH/ANYtPUCPWUBlQBAEAQBAEAQBAEAQBAEAQBAEAQBAEAQBAEAQBAEAQBAEAQBAEAQBAEAQBAEAQBAEAQBAEAQBAEAQBAEAQBAEAQBAEAQBAEAQBAEAQBAEAQBAEAQBAEAQBAEAQBAEAQBAEAQBAEAQBAEAQBAEAQBAEAQBAEAQBAEAQBAEAQBAEAQBAEAQBAEAQBAEAQBAEAQBAEAQBAEB/9k=">
            <a:extLst>
              <a:ext uri="{FF2B5EF4-FFF2-40B4-BE49-F238E27FC236}">
                <a16:creationId xmlns:a16="http://schemas.microsoft.com/office/drawing/2014/main" id="{21FDC70F-5C38-487D-A518-93891F5C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6582"/>
            <a:ext cx="2651257" cy="10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2A17D3-8CC1-4268-9879-F24EC13D3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273" y="2564904"/>
            <a:ext cx="3532962" cy="346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DE LA ROSA INDUSTRIE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1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4C3C3F-672D-4590-94C9-818A1C6D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273" y="2540414"/>
            <a:ext cx="3545952" cy="348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ORLHAC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data:image/jpeg;base64,/9j/4AAQSkZJRgABAQAAAQABAAD/2wCEAAkGBxMSEhUREBIWFhAWFRUWGBYXEhIVFxYVFxgWFhYWFRcYHSggGBolHRYVITEiJSkrLi4uFx8zODMtNyguLisBCgoKDg0OGhAQGi8gHyUtLS0tLy0tLS0tLS0rLS0uLSstLS0vLS0tLS0tKy0tNTA1LS8tLy0tLS0tLTAtLS01Lf/AABEIAMEBBgMBIgACEQEDEQH/xAAcAAEAAQUBAQAAAAAAAAAAAAAABgMEBQcIAgH/xABMEAABAwICBwQFBwoEBAcBAAABAAIDBBESIQUGBxMxQVEiYXGBFDKRsdEjJEJSYqHBFzNUcnOCkpOishVDU9Ilg8LhNDVEs9Pi8Bb/xAAaAQEBAQEBAQEAAAAAAAAAAAAAAQIDBAUG/8QAMhEAAgECBAMFBwQDAAAAAAAAAAECAxEEEiExE0FRImGBkaEUMkJScbHRBRXw8TNT4f/aAAwDAQACEQMRAD8A0aiIgCIiAIiIAiIgCIiAIiIAiLbGy7ZUaoNq68FtPe7I8w6XvPRnvVSBrWk0PUSsMkUMj2N4uaxxA8wrJzSDYix6Fdq0VIyJgjiY1kbRYNaAAB4BRrW/Z3RaQaTJGI5uUsYAdf7Q4OH396aA5ORS/XjZ7VaNdeRu8gJ7MzAS3nk76p8VEEasAiIoAiIgCIiAIiIAiIgCIiAIiIAiIgCIiAIiIAiIgCIiAIiIAiLZWyTZ4a6QVVS0ijY7IcDK8WOEfZ6lVIGT2QbNPSC2urmfIA3ijP8Amn6zh9Ufet/xstkBkMgOgXmGMNADQAAAAALAAZAAKu1qjYAavtl9RQFGqpmSMdHI0OY4Wc1wBBHQgrRW0nY6Y8VToxpMeZdBxc3vj+sO7j4rfaLSYOHXtINiLEcjkV8XS+03ZXFXB1RSgR1liSODZe48g7v9vVc5aT0dLTyOhnYWSMNi0i2aNc0C1REUAREQBERAEREAREQBERAEREAREQBERAEREAREQBEWV1Z0DLXVDKaAXe45nk1o9Zx7ggM3s21KfpOowm7aaMgyv7vqtP1jZdSaNoI4I2QwsDImNDWtAsAAsfqpq7FQU7KaAdlubnWze48XFZxrVWwfWhel8JWLq9Li+GEY3dfoj4rhWrwpK83+X9EbhCU3ZGSllDRdxAHUkALGnWGnvYv88Lre2ysH0xecUzsR6ch4DkrHSEcdrWC+dUx1b3oxSXfu/Lb1PXSw8G7Sbf0JbBUNeLscHDqCCqq1aJ3ROxRPLT3H39VJNEa4D1agWP1xw8xyXfDfqFOro+y/5zFbAVKazR1Xr5EuUR1/1Cp9Jx2eAyoaOxKBmPsv+s33fcZXDK1wDmkFp4EG4XtfQTseE4z1m1cnoJnQVLMLhwP0XDk5p5hYhdja36q0+kYTDUNzscDwO1G7q0+8c1y5rtqdUaNmMUzbsNyyQeq9vUd/UK76oEcREUAREQBERAEREAREQBERAEREAREQBERAEREBUp4XPc1jGlz3EAAC5JOQAXUOy3Uhujae7xerlAMjvq8xGO4c+9QzYdqHhA0lVM7R/MNI4D/VI69FuxrVdgfWtVOrq2xC7j4DmfAK1r9JBhwRjFJ9zfH4KyiprnHKcTz15dw6BfOr4zVwpavm+S/L7jvCjpeWi9WfJZJJ/W7Mf1eZ/WPNVLNjGSp1VYGhYGu0lfgV8ypVjTeZvNLq/wCaHtp0ZVNErIv67SQHBYKqrC5W0sxKpr59SrKo9T6VLDxgg7NUnNVVfLLKdj0oraL0tLTm8Z7PNp9U/Aqd6E1hiqMvVk5sJ+9p5ha7cxUswQQSCMwQbEHuX08L+oSp9mWq9V9DxYnAQrax0l6P6m4li9Y9AwVsDqepZiY7nzaeTmnkQo5oDW8i0dUcuUn+/wCKmsbw4AtNweBC+/TqRms0HdHwatKdKWWascmbQtRJ9FzWcC+ncfk5QMiOh6EdFEV2ppvRENVC6CoYHxPGYPI8iDyI6rmDaPs/m0ZLcXfSvPYkt/S/o4feuu+xzIUiIsgIiIAiIgCIiAIiIAiIgCIiAIiIAp1so1IOkanHK35nEQZD9Y/RjHjz7lFtX9Dy1lRHTQi8kjrcDYDm49AAus9U9XoqCmjpoRk0dp1s3vPrOKq6gy0MQaA1oAaAAAOAAyACx9bpAuO7hPc5/TqG/FUNaNJGFga3IvuL9AOIHeb+9RYaewCzQvjY/GNT4MdOr5/Rfk+hhcHKcc9r9CVwsZGO/qrGv0qBwKilTrA9yxsta53ErxSq9nLTVkfRpfp8m7zM3V6RxHirIyrGb4pvivJwm9WfQjRUVoZLeBN4Fjd8m+KcI1wzJY03ixu+Kb4q8IcMyJkC8PeFYb0r5vFVSLwy5e4LK6v6yvpSGm7oObebe9vwWALl8uvTh6s6Mrx/s51sNCtHLP8Ao3VQVrJmCSJwcwjIhUdL6MiqYnwTsD4nixB+4g8iOq1Zq1rCaOoY294pXYXMvwPJ4HLvW4Bmv0dOWeEai2Z+Ur0XRqOm+RyptJ2fy6MlxNu+keTgktw+w7o4KELtTS+jIqmJ8E7A+J4sQfeOhHIrl/aTqFLoya4u+leTu5Lf0v6OC6b6nIhaIiyAiIgCIiAIiIAiIgCIiAIi2VsW1K9MqPSp2/NYCDYjKSTk3wHEqpA2PsX1J9Cp/SZ2/OpwCAeMcRsQ3xPE+S2awL4wLEawa0QUdhIS6V3qRMGKR/6renebBVJydkTYzFRTskaWvaHNPIi6jtXqRTvzaXs8HXHsN1jItpcTXtZVU80DXcHuDXN88OfsvZTOCqY9gkjcHsIBBabgg5gi3FSpQt78fRM3CrKPuya+jIdJs9H0ah3mxp9ytn7PpOU7fNh+KuqjadRsJa5s4eDYtMJa4HoQ4iyq020ijMgjl3sJNrGWItGfC5BNh3nJR4Jf6/Q6rHVl8b8zFu1Bn5Sx/wALviqZ1DqeT4/6lPa7SLY4nTWc9rRe0bS9xH2Wjion+VGiOTRM53AAQ5k9B2uKxHBQltTv5m/3DEL4/sYz/wDhKr60X9S+DUSr+tF7XLYmjqwTRtkaCA4Xs4WI7iORUf05rzT0cphqGTNNgQ4RXY4H6rr525qRwdKTsqav4/kv7hiPn+34I4NRKr68X9S9DUKp/wBSL2O+KlOr2t0Fa4tgEmXN0ZaD4G+dlR09rtT0cm6qGygkAhwiJY4c8Lr525qrBwzZeGr+JP3DEb5/sYBuz+fnPGP3HfFVWbPJOdSPKMfiVntXtcYKx5ZC2XL6To8LT1AN8yFIJZA0EngEeHhB2cF5Gfba7+N+ZB49nI+lVSeTWD8FdRbO6YevJK7xkI9yzOresMVbGZIr2DnDPoHFoPgQAfNZgreRQdsqXgkc3XqS3k34swejtUaOA4o4G4x9IjEfaVnFG9YNc6elcIjiknPCKMYn9c+TfMrEjaQxljU0k8MZNsdmSNB+1hNx95XXh1J62uccyROSFjtNaJiqoXwVDA+J4sQeXRzTyI6qtorSkVSwSQPD2HmLj7jmFdkLlqmaOStoepEujJ8Ju6ndcxyWyI6Ho4cx/wBrxJdl6x6ChrYHU9Q27HcDza7k5vePv4LlbXfVKbRtQYZRdhuY32ye3kR8Fp66oEdREWQEREAREQBERAEREBktXtDS1lRHTQi73uA8Bzce4Bdb6taEjoqeOmhFmRi1+bnH1nHvJUA2Ham+jU/pszfnE47F+LIjw8C7j4WW1GhV6aAttKVjYIZJn+qxjnHwaCVq3UCB1fVy1dRm4u8mtAvhb0Fi0e3qpdtXmLdHSW+k6JvkZGk+5YjY1GNy887n3gfgvVTWWhKfN6HOWskiW6x6uQ1NM+DA0EtOA2tgkA7Lh0z+4la52UaefFM6ilJwkkgH6DwbOb3Z5+N1uF/BaFrBudMvw5fOXH+Zc/8AUrhu3CcH0uJ6NMym06IDSkFgBiZBew4/KvGflYeSzG0rRjDo6GYNAkjcztWzLZLhwJ5i+E+SxW1J4GkKZzjYBkRJ6ASuJJXvXjWKOrihoKN29OJpc8Atb2AbAFwF8ze/2e9doqTVNrluZdtSVbLax0lEA7PBkL9AXNHuCgVDCDpqVthh9Imy8XH4raGpGh/RqVrDxIHK3n5kk+a1rosf8bl/bzf3rFNpyqNdGV7I3ZHGGgBosByC1ztraPR4TbPf+9j7+4LZC1xtq/8ADQ/tx/Y9efDf5Ym5+6ZXZfA0UbHWGLC0X8gfeVj9tDB6JGbZidtvNkgKx2qOvlFS0scUjpN4GjEBESAQALA8+Cxu0PXSmrYGxQY8Qla84mBosGvHXq4LvClU4+aztcxdZbEu2UQNFG11u118yVktoM7hRvjjzlmLYWDhnIcJ/pxHyVpstHzFnkvmtMxfXUcDbkNc6c/u2jbf+N58lxlrWb72/I0vdIrsYr7OkivkSCPMf/X71PddtN+h0kkw9e2Fg6vdk3yHE9wK1hob5lpiSLg3ePA/VPyjP6TZSHbXUfI07BwdKXfwsy/vXepTU68ej1Mp2iyx2X6G37n1M93ueSS45ki9sz3uvfwC2ZWaJhkjdE+Npjc0tIsBkfxUY2VMtSNP2W/ifxU1XnxE26jNQWhDNmtE6CKSFwIwSSMuRa4bI8B3mLHzUzXlrAOAXpcpyzScjSVkeXBR3XTVWHSNO6CYAOzMb7XLHdR3GwuP+yki8OCynYpxnrJoKahnfTztLXtPk4ciDzCxa6p2m6kM0lTnCAKqMExuy7XH5Nx6G+XQ+JXLtbSPie6KRpa9hLSCLEEZFVrmgUERFAEREAREQBTfZPqidIVgxj5tDZ8h62PZZ4k/coXDEXuDWglxIAA4kngF1hs41WGjqNkJHyzu3K7q8jh4Dh7VV1ISiJgAAAsALADgAOACrtC8tC9rJSJbUKUyaOmtxbgk8mPaXfdc+SjOxirFpY+YN/IgH8CtnVVO2RjmPF2uaWkdWuFiPYVpPRofobSOCa+4JID7Gzo/ovy5jgRyue5e2h26UqfPdHOWjTN3v4FaLq2b7TUmHMCd39DcPvAW3dNawwwU5qHSNLMN22cDjNuy1tuJJUB2Z6De+V9bUCxc4uz+0cRPmTfwA6rOHeSMpvpYT1aRZ7T/APzKlHRkP/uuWP1+0d6LUwVUTbMlYyTLhvWWEg7rjCf3ivW0jSUb9JMex4c2JsIcQbgOa9zyLjoHBTjW3RArdGDdEPkia2VmEh1y0HE0EdWl3nZelS4ap32as/Eza9yS6Br2z0zJGm4LR7lqXRZ/45L+3m/vWW2T6xsax9NNI1tgXMLnBoLeJAJyuM/LwUZ0RpOP/FXTveGwvnlOM5NDXOcWknkLWWKdJwlUXcG7pG/brW22x3yEA6zH7mO+KzOs+vVLFTvdBURSy2IY2ORjyXHIE4SbAcT4KB6+VNqKipnyY6hoxvBdieAW2BeeROI8Vyw1KSnGTXM1Nq1iZ6iaGhmpI3SNuQ1g6fRBWN2r6Niho2CNgF52XPP1JMr9Fmdl1bG6jY1r2l4ABbfNpAANxy4LC7Z69hhihDhvN6Hlt8w0MeLkcs3BWGb2i3eTTKZ7Zg75gzwHuUa0hBVVmkKh1JO6Ld4YLt+kGAOfncfTeQr3UfTsNPosyPkZ2LgtxDFiF7Nw8bnK3iqmyapa+OSRz2mZ73ueLi+J7y45cbcEacJTnbnYbpIg2tGjZ6GrhkqZTK9wbIXm97NOFzTnxAA9oUr2qs3tDTTDPDIAf3mEe9o9qpbbHRn0cBw3odIC24vgcG5kchcBZLVd8WkdGOpXvbvC3Da4xNe22F9vEArq5vLCq+W5LatFzskqQ6lw8xl7C4e6yna0nqRpN2jKt9NWfJtcbEm+EO4B1+bCLdruHfbaumNYaenidLJK3CBcWc0l3QMAOZK8+Jpviaa32NwehlWvB4FelCNmr5JWy1Ml7zPdJa+QxHsgeDGsHhZTdcJxyysaTugvhX1FgpScFqLbXqEJ2Gvpm/LMHyjQPXaPp+I5+3qtwuCoSN5HgtJ2BxKQvi2Nth1J9CqN/C35tKSR9h2V2+0+wjvWuUasAiIoAiKtR0zpXtjYLve4NaOpJsEBs7YPqp6RUmtlb8lTkYLjJ0p4fwjPxsuiWhYPU3QDaGkipW8WN7Z+tIc3H25eSkDQqwj6AvqIsgLGab0FDVswTsDhy6g9R0KyEzMTS25FwRcGxFxa4PVQ/Rmk3U4kL31FTIZqhjIy+MkR05JLhiwi9rA55kgLcE909SM+UGzajieH4bkG4vc+8lS6Kma1uBoAb0//AHFRvT+sGOmqhTtksyle8ztLWtjc6EysA7WIuwlpyGWIKuzWgAYTTzb4Ssh3fyWIufEZWOvjw4SB1yN78FuXEmrydyKyLV2z2jztG0A8hGwAeGSzOgtBxUke7iFm3Jtawz4rGM1ojIFR8sGbh7t1hj9dswiLeN95j7Izwq7o9ZGvcGOhkjeZnwlrt32Xsh35JLXEFtsgQknUa1CSRYV+z+jlkMjowHONzYZEnibcLo3Z/RgW3bf4GfBXEGt0T2wvEcmCVlO9zux8kKl2GEP7WZLsjhvbiclQ1mrpG1VPDHI4OeAWNYQA57ZGGTe/YEW8y59q2YC0pVb2bYtEpu2eUR/yx/C1XFTqNRveXujGI8ThaSTa1ySOOS+a5SuMEc0FQ9l5qdl4ntwubNPFG4nI3Ia42PK6r0unDglbHBPKKdxiL3OhBkcy4cQXPGLIAk5euB1tM1Rq+YWRV0NqtTUry+Bga4ixIAFx5eJVHSmptLPKZpI2mR1rnC25sABe46ADyVjp7WXHE0U7ZbO9DkMrcIEbJ5mYGu7WK7gHAgA2vnxVWHT0m+jiY1743vrQ57t0HNMMuCzQCOw2/MEkYed0tU96+o02PJ2e0PHctv1wM+CvtE6p01PJvYmAPta4DRl5BWujdaWYIBhmkDoqYvlcIhgNR2YjLhIGJx44AQL9FeaN1kbNMIt1IzFvwx7sGF5p5N3KBZxIzIIuBcJJ1dU2wlE86W1SpaiTfSxtMhABOFtyBkLkjNfNE6oUtNJvYYw19rXAAy8lYaY0641dNHG2RsTaqRj33aGSllLM90dg65scJzFrsPRZnRmnGTvEbWuBNPFU3OG2CUuDW5H1hgN+WYzUfEUd9LDS5507q5T1bbTsBI4HmPAjMKP0uzGjY7Fhv3G595IVLQGnXNeXvqHvjZFVS1AfmGbuW0W6yBPZDwQLjIXsSL5abWIOdEHiaF4nax0doXEh0MkrcZBd2CAT2TfE23VaTqx7KehOyzP0VIyJoZGLNCrqx0NpD0iJsu7cxrgHMxFhLmOAc13YcQLg8DnkVfLg731NhERQBU3hVF5cgMBrZoNlbTSU8gHaBwk/Rf8ARP4HuJXJemtGvppnwvFi0kewke0EEHvBXZM7lojbpoQbwVLBmWhzu+xDH/eYj+84roldENPoiLBQtqbA9W9/VOrJG3jpx2bjIyu9X2C5Wq11dsq0F6Jo2BhFpJG75/60gBt5Cyq6gl7AqoXlgXtZAREQBQ2u1Ye4iQxQzls9U/cymzHRzuBBxFjsL24Wn1TzCmSLUZOOxGiJVuhKjBVwQsiEFTE6x3jmmGXcNhDA0Ms5nYbncWzyVy7QkvpO97OD0iGTib4Y6d8TuXHE4eSkiLXEYsQtmq84jwgsxtZLh7RtvDViqjBy9WzQCeV+ap0lLUyPklayL0iOuc58ZlcGBslJHGQJMFyWh7T6ovY8FOF5awC9gMzc954XKvFYsQvROqb4XU5kgp58MFNE9zzZ0L4LjeRXYcV7g27NiwZ55XWsOgZ5JpHwiP5VkIErnObJTSQukLJGANO8Hyh7N28wcnFSxE4sm7jKiOVehZH0MFM1rGvjfRkjGS0CCWJ7wHWucmG2QubcFbaQ0BM5oAbHI30uaZ0L3ERyMkx4MfZNy1zmvsQc29bKWIoqjQsQdurVUyNkLN0WmKibI4vcC19K8E4Bh7QcAMyRa3O6vodBzskikAY4Nmri8F5Fo6mQva5vZN3Czbty48clKkVdWTGUhFDqxURsih+TMbo6JszsTsTHUhBduxh7YfYDMttmc+CyWjNByxywPdhtG6vc6xN7VEwkjtl04/ipKijqSYsRGXQFQahn5v0WOplqA7G7eHfQysczBhsLPkJvfMEcLKrqtoioil3lQIwG0sNM3A9z8W5c/tm7RhxBwNs7dSpTdfLo6jtYWIQNVZ5o9zPu42Miq42OY90jnmpJsXAtaGNbkbXNzbhZXI0HUvkjqZGxtlE8b3MEjnNDIoJY22fhFyXSE8Mh1spaXryZFeLIZTEaraOkhbLvGsjD5S9kMb3SMiaWtBa1xa3i4OfYAAYlm1RdMqbp1h3buUubr4XqyfUqi+qTKC/dKqElQsPpHTEUIvNKyMfaeG38AcyopX7QIrltNHJO7qBgZ7SLnyHmusKMpbIjkkTWee61TtH03FOJI2EOjhgnD3g9kveGgNaediBn1PcsLrPro94LamcNb+jwZk9zzf8AuPkte6Z026fsNbghBuGA3zta7j9I8fC66vJTTu7vuM6sxKIi8hsy2qej/SKyng5PlY0+F8/uXYsbAAABYAAAdAMguRNQNJMptI008nqNlbiPQHK667jnaWh7HBzXAFpBuCDmCDzCvIFcL6rUzIJlLAukVtvl93yWBcIrffJvksC4RW2+XwzpYF0l1aGdfPSEsC7ul1ZGoXk1KtgX2JMax5qV5NSmUGRMi8mVY01Ks6rTMUf5yaNn60jG+8qqDZLmcMy8mdRCfXaib/6lh/UxP+9oIWPn2h0o9TeyH7MRH99l0VCb5MmZE8NQqZqVrqTaA8/mqKQ/ryNZ7mlYev2hzgkF1JCRxDpMbh5YvwW/Z5Ley8SZzbLqpU31Vhcmw68lomr2hPN8WkHc8ooLcOQdhHtuo5X64RvObZ5uOc0xHhl2venDpreS8NRd9DoOt1mpovzlREO7GHH+FtysHUbQqUfmxLKfsxED2vstEy62O/yoImDqQ57vaTb7lYz6x1ThbfvA6MtH/Za6ZqK6v0L2jdekNf5wLtgjhb9aeT8Lt95UR0tr859xLXOI+pTsLR4B2V/4itXySFxu4knqSSV5U9ot7sUvUZepKqrWtgdiihxO5vmcXE+Ibb3lYfSGnZ5snyEM+o3sM/hbx81jUXOdWc92VJIIiLmUIiIAp3qxtFmpmhhkkaRlibhexw+3E/K/VwsSoIi1GTjsRq5vag2pPIzfSy/vPgd5h/wWeg2gki5o5D3xyMkHtyXNa+g2zHFdeLHnFfYln1OmPyhxj1qWqH/LiP8A1hehtFp+cdQO4xN/By5vGk5+O+kv+0f8VWGnqr9Jm/nSH8VeJS+X1Fn1Oivyi031Kj+UP9yflEpv9Oo/lD/cudv8eqv0iX+Y74r5/j1V+ky/zX/FM9L5X5/8Fn1OhjtHg5QVR/5cX/yLz+UNh4UtSf3Y/wDcue/8dqv0mb+dJ8VR/wATm/1pP5j/AIpxKXy+os+p0S7X4/Rop/MtHuurSbaBMDb0QNP26gDwywrnueoe/N73OI4YnE29qpJxYfJ6sWfU3zNtImzsKRlr3xT4rW4/SCsJNo05BPpdI0dzS4+QubrSqJx1yihl7zbU+0WQ8dJAfs6bh7Y1iKnX/F61TWO62LWDys/8FrxE9olySXgMqJpPrhEb9ieTL6dRbPvGeSsJdax/lUsbe9znvN+fCyjSLLxFR8xlRnpNbajPDu2fqxMy8C4Eq1n1iqn8Z3jO9mnAOnBtli0WHUk92WyKs1Q9/rvc7xcT71SRFgoREQBERAEREAREQBERAEREAREQBERAEREAREQBERAEREAREQBERAEREAREQBERAEREAREQBERAEREAREQBERAf/9k=">
            <a:extLst>
              <a:ext uri="{FF2B5EF4-FFF2-40B4-BE49-F238E27FC236}">
                <a16:creationId xmlns:a16="http://schemas.microsoft.com/office/drawing/2014/main" id="{414450A1-4113-433F-9539-901F83F7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518" b="97927" l="382" r="98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3140"/>
            <a:ext cx="1742775" cy="128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7B30BCB-4DE2-4BD6-BE7A-39D0AA1A8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79" y="2498578"/>
            <a:ext cx="360064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MARC DEFIX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ata:image/png;base64,iVBORw0KGgoAAAANSUhEUgAAAT4AAACfCAMAAABX0UX9AAABiVBMVEX////xrGT63n9OTk7nei1KSkr8//7+/vv7//rswpXzqlrxq2jxq2XxqlTs2brjeCVDQ0NFRUVhYWH39/c9PT10dHTV1dX/3IT67sX63Xj65p3/+vH26dH03L/69931336AgIC0tLSlpaWLi4vu7u6CgoKVlZXx8fHOzs69vb3l5eUwMDA3NzdwcHBZWVnm5uahoaGvr6/ueSNnZ2fo1IHjezGBgI3SxYQmJibVfUO4gmLseC6AjI/Y7/LYcygYGBj57+PtcxLqmma6g12rmIrTnXnnrmJte4R3iJXkwKPotpHCnYLus4jqpnnkk1rqsGTz3dHuzbLVahDmgz6Snp/ns4zxnWbepnHnoXPjfTvwzKndfyrIfleuhGydi3e0nIji3NbMqXSAiHjHn3fqq3CRg4TPonO3raTs2rbQw6r9q17I2uC9v8VHNycPHCdFWmt2ZFLXxr8XN0hWQy8jHCaWqLD88rrAs5XNv5AgDgACCBBcan42JR9ESFgaJTZZSkOGd3y+r4mdmn0JnVeMAAAU+0lEQVR4nO1diX/TRr4fUCTnJdBI1tFCoKv7tizZTetAKKTQt2xbFpaWR9MXKOXoAWxbdnvte2z3df/y9/vNjGz5gAQCikP1/UAsaSR75uvfOZcJadCgQYMGDRo0aNCgQYMGDRo0aNCgwT5B3e8KHGSodrzfVTjACD3T2O86HFiEjulEjfQ9F9zIMT2LGMF+V+QAIghz0zQtoC7a76ocNASG5QN3fkjPGvp2C1WNjch2PNP0/MjlFxv6dkYUWUXuI3FInVWxd2q4j9U6KDAZfDsK4/EwOWjilp0Rhkbszkwv4m7ddXmlYDQ5217QmL49oaFvT2jo2xMa+vYCtYlb9gK36W/ZC5r+lj0BdLdFpF3cKJFd3fY7A/Uci6u7wJuri/td2fkDo++NP+yM139anEvxs7P2BPS84g+NXB8vzZi1Vy2n0x8rEFxCfPpmWUhCgV8dvZPFPijTK3kaflBL+un1HXH42HFQ873D1XXMsnPTJiH2YuhduAIVj3VdZUeh7hBDNwmJ9LYZQQHeFdJeDw+qW+jlk4wHRxHHIIiikpr804JOOlEsprT1oSxPXBdluNxnt8A764qAh1oxZCrl91W9BaPvjWM7Aul7EQhTpQNt1qBeviz0+2011JQMuNIEEmoa3OFrJrG1PrFSwVR0YmkiiEncTRW9rSQB6ac23CLANSYFfVGYhuZjkRQIylSRyGox/QwKGnuvFI66GruqcFkrz7WxUIWJ+RvHDu+I118MfbYiaJajCXJIOnLBrygOyWUgTQZm4bJNPNknHcXH+vmyQxssi8TVQC5ELSS6PBQKMos9QZBpq70Z7PWxYMYTog4aLdOjDG/x2bNKTj9FzdjnaGNphhrXTZ+ptEVF64uaS6B+mVDAlUzRIpOTRig/mRyBiMmZQaUrE4BeJbP7Sh+kIHWJiNds+n6BPJM+KiSuNoMlD7+LGQX4ZcX0utih1AicMKqsXMZHukzhduumT9AMU/NCWQAiRMd3DAKC6MkKiqOAQmUgP6kGxFmCmMREE03fiRjtGbZcAVoU+iSCtVgQNQaZCyM+TwpOrayNkKI05cp0QVKUtCpU3NGcDM889k70662Adz3XR5+qaa7rgZrqWFe8EsggKaAaWpcIYrtrtEHEDE1WDYMEWmp0NY3WUZRDVdYisIr4pDh8Q9Zi0TMYQpMxo+FQjse5tIwKuk8qgCcsypLCRawtloKccyb1idZwD18ffUaq4IsOQmCDy8jE2EjBTsWaAn+LVE5TDQIIK81IMYCa91HaskwI1QTMng7UmalPCk2Ea6zurMUVW8hbiodM4+TptL49ktAxMHsn89Ezgwu2yeWQ2cSx1rCX+ugLHSr/vhOSwkGo7ErooFKFvulg3SPHJl3b8woVDgFeN/YcFW7yRk966owWgzCzptKWckGcrgVTxXTquimO0eow8RMV/uJO3l87fS8cTFlH4QQTGdEkaChYs6eecSsUjyEbKT5CHXNL08L6CtDHAophi0kkl2609KOTBmuM4nFoE+JaVPgDuzuVdR18+tLJFlNpVCyCoSITMr0K5DXi4d1YQT5LKrNhVKnZMz6cy3yd9EVex8zLxCd0oEGjoVLD172hFYvsESwmXUFUjC7RK1Mt5rYQo9tSdsYyM6SvUGYU5LOkchggsth9ErXTp7Y1rCtPhRzMSJW0NFw+nqY5P8tkZQg5QVbtVB5e01h7eIu94Qd0xKEt9KdzDuainVkF0VDxczICD3FmWIB9oY83iZlhnnmW9Q3HFTEtBYRpGgY9FZHRmPRNtZhZf5qz6TPyOSqWswqwRjaTXKtSX860MnsmUO308eSHBRodcSQRw5aXHg5zdLGv6x2dZk8ZyxVEodOhpqrP7rIn4pbSWeJxe5okJpbZrAK35EqupLVFqbzKrNkEardu+pAJkYsLD0vL+qKpysShKGEpj3jbTHsgKpuKXFloNmox6xhh/QJlyqbII6RodcvPrQJlniv+yBZHw44ZZZbtU92a6XNTzMhFZp6xSw2lkQVtgYh0DdtO0wkej4gsEsnE6WBjssXM24rY2NKrRFYVZJgmt63JAuZnR4JmVHoW0hljarXTZ8gYVABtbdYKGY55fX0Zr6I0sT4OtJLMDOKNmIemE2YdMala3BbaZIZXKVGheJwNbaT4CLdqIvmXOv4ADyBqow9bJ6JYKNSpiX6k8PoiRxCZ4g3MkoF9FztGHzwztio1GN0TJpy1uKLS+cgWzvCjDNaI4jFUu6sQPOjjNkCb9h5B3fTlqK+Yi2ou6nEagIyxoAC1MGPdd8zOoKrqvM9NTH0mNJOJ02SLuVOlt016lWolZhZMSCV3bEIZ+4lT3qOc8lcbfWj9HayYZvi0k7mjsAQL6yiaVhEN1QcrzbqMMsFD11AxhpMtHnbD8c5TepszHYYMKyHM6ogZl0qHv5UxDF78yQdqpy+j1YOvX7FFavHLBlJFgXCa1hl9CTV4EfXEXExGxrDSYtoy0SzdQ9lFh2U8RhLtqoNAH9OeSJNLjEklD1kwvCw7tLVJ71G+Q130qRADy8zAiVRJA66QNL/iI2XMT1BVjan5534VHfak/fbLviQafCi8r5kpc2n0q3FL0h0WTOtitbuKhyyse5lnfxUbwVD6+7row6gMvkM+agW0UIfhUhbFNpt/zeuJeansoj8uSaMCGhpGSMHecFb+UMbhwqykgwx7BNtTteOdN+gPyp7SfrVkYpyofvpQpDCfYnmYxz2xSq1LGbshI5pK5Qq7jGm1GR20/TzIzcbaNQHWwzdrmC0bUjOdxari8GFX5MfctQ57DvaXPjDOtAXUqaVd6h3hG47TyigMih18zX2uqjTRpVbHqQSx3D2qs9gTUz6IND2WSznj3VVTAQ0LszEiHY5KDr0Ll3J5/KG6bZ+TaClyEiaKnKLHMBMtMUmWaqlWmqJ4oGmJQ+QU/wL8BEoFLLXhvnJYjLlHNxUnAVFi2WhD0CamGNDvyJYrXQ4VsGkEiglOh81AqER6scY7KsbWIdTuOhC0OoUVjy4E5eXKTcNb6VEwOuRgrerrk/Cr9inMvbHCDu32on0Onam4JWTXC1Kwd+1UAxX2kN4ZE7+6lfcVQ93S94qhoW9PqJM+SYJ/En3loPPdFkfTW1svYgJcnVBrTNqQnMpIH6dKalWKDxrqpq91y/yff4iWhGf+t5/AVemWaeIooSst9v8pSQeLw1r7+4CcK2f/KLW+OnsR6Hv0WPs1BBm88PhHafVR+uuZ1b8PzkgtaS4nAD8B9XaXSq1bj7MHAfEfSNLq93+LHgOX5ELyI5D5rx8ekL8nZ55B+Fr7pO1SqzX8hmulD9q7+NXg23/8s5AWF289/l/y/a8PCLmQfqfrWnqRqM9EH94p7Qsq9JFa6ZPU1UdqGDrJdxL5Pr0YOmlfAum7GHaSDWlx9dnoAy1v7ReGtahzqAg+9asfwF2s/vVv6qPkO+e2kyUPqfKu9pOLEkrfM73Z6uriPmC1ap5dVpW6wuZV5eyG/a8fNsj33z6E00c/fEcuDH4ki93H3z4gf00+sW37obSTUQPtQQ1a/ejdlZXeCqLHXlb4SfW0t1It2zvePVelr8u+yDcOVxfAcL7w9djh1/EP/D9GFyYEUz3cz4bFW3leBFLrkY0ULBYPW7HvAiG3/DOtRzniobTT4iVKnnRyHdhbWFtbAKwh2F8G4GwB/y+sLWzRO14Yeucqpo8rb+unoYzRFRx8JcdhZBLofOutt95555dffrbp5jl72vuABn/86xseMmtSytzOsR88tHrpXeBm/WMgjTWLCl2PS15vpeRzZWGz90Lpu4r0BZYVRVEYhpFhhIZhfPNOFb9Q/Pbbbz//+8KFC7cdz8ONc27f28iLqDCdPQogGXI3Oqywt4tHV6UrHwMv287Gxr0b589vb6/Pwvb58+dP3by5vv5CxY/SZ3vmCLf/723z7Sq82xz/Bvz882+//PLOOyCBX9PKh563h61LJJr2tgipejCJXSW7yt8gQW5durrQWzt1YxvYAQopnCHwpLxy7+aNhZcgfSXUWFUD13XfeGsCx48fB6P3+mG+Hgs1+dhxtiQwpCvL9gGUbzB8YPUWeuvb22u93sLa1haVs1M3To1A5RGub4ENPL03tnpra0B/b2RAr47bPrRk4Hl3dry4po0ZdeBvXzZAaNEem9VrwNrm9o11MGorzFEsgJNYo36Rt7m3QK8C9kbeAvqelfWt3toT6KMT/IC+P+y8JvDY8fJB0N/92TcMvMrJtc21rbVT53trHwN7JVsLC+MGrtejTK7t3eyt9dZPrVe+hRn0kdabu8C5c60ypDA8b3rqw8uHRM5dQhHbOrVNY5KF0ws0dkGSVk4jsIErlLe1SUafF71tZ70MJEGcN8+NdWrs3o1Wn+o63qyJ5i8PmGtK0pWtTeBk+zy0h2ktsoUMlgeIksaF4S3lCb9rpaLnwyu9UbjN4p/NzatXIUreWjh/b3v94/U///m99z69dOmja6tj9aJDWkHQ7cZxjEvCQhzEjxA4I6TgsPMSNruQO2at+tuCXGn10ubKem/rxvbW6ZX/xkauDElam6GmnIaVHj3eBCAnQ5LepQDPg8S89+mnl65d++DaB5999tlfTgKuXDl3jm9CcMsMID0MXKAI+YkeWpZd5Lnv06VNGMLoZvmnAizwhuGAPwa4MD1t7mWyBwbnsy3gYXN9G+Xl9GmusoykzRJ4QmlZW9tCiUFm3rsEQvPBnwB/AVxBYiiAmbHPAAFXgzNnug8oSSA9IDS+v3FxwzF1/Y+6TtnwP/kERAhkiMfNIUbNIHldCF8CwNiI6/xAOvf+1c3eu2vnT0FA/DEAqPmvTy99dOka5eVPjBhOzZtvYmfC7OARoh9Vdd04fmA8YCShJDmOad5DUEFBFcO8ArmJ49A0gBUemh5QSFdOIDFf3VqlQjPRlNkNg4i2G8dclqgoobZx1QKaciZEjKSuq1KOyNQbd+meCcMov7W7fVvmEG4xe88eJk7jPNERFB0sksfEqeQJtOwZ1cs1X42NlsKIqFSiKkQhT2i1kSokqmTquYiajVeEvshEzdPpP3RpI5miqvfSPnc39NHviXoNtZyhgwnxsISMBjX3Ca7FrZSLhrzGYaLd0JcOXGIMlCRT24M0GQjkbK4KyVmI7YRBTOKzfVzEUkNddwUJHPHXr9WEk9+Y35x87evXVp/ylRWyFpIoceOk6MaiGXfjJLLSMI5JpCkRCWXNIsLsRYX7AIm0Th6tB0uHjl6/98XS0tGjJ8gTQiGAXIgFybXITyISpDgxOzFcrQ+OTsjbObCbyWpSa6D8NEB4cXLpSD04dPRL784yvJx4cn2sRMoc4gkmLpk2cOlskQQkltsokR2d+Fqc9qenY+4XFol0culQPVhe/vL2F/cPXT5y4snCx6b0tjskw82kkhjXKZOQ+Ima0enUnYz48oydEPYJrfroW1o+ct37Yml5aenJ0lcMusQfkIFDInAW+QBcbDsjWpLo0dmY2GdVXMcoDF7IGMeLQM30vb0DfQbIVddQjS5RDXCzKGXwqoYhLXGNAM7ghvr42QF1S9/1p9N30DBn0nfQUCN9gC9B+o409D0/fXfh7/PRN5d9MzXT59xdmqbPFCCsU3EFcijKGYTEiqh0XGKnuMeplka4eBQXoUEM3TZVTczEia3/9g/zQJ/QgZTM1tKA2AkEJ4GbWK7mEVOEc92yDVJoWpdYsuYSzVcjW8ujeflhlBrpO3Jo6Y5zeQZ9wFGgyn4aEkcJ9Q4x0shIPdLWicyWrSo5lPmK0lETiwfTc4I66bt7//MLeDBBXzft9wNbIUlB+pmf9XGdYaoHRPa7Cc3OLI2kNtH7heYBjSRP5mcIpM7A5Qn0hQmEwbKGK7plH85CUGFdI6DCKq55DLsClJlEMElbwWXr5tx0V9VN381Z9GGilg9iED110LHbSaCLxBjYxtkQBA0XfEKZLpBBDlqNa0WFyYXo+4g5oM9AexbhAIJrRbhDAp5EUYw/u2jYRUzLLBeXjYZ0U5Q5+lmUWj3vEefDGfQdZNRK3/Lthr49sLd8+85T6bOndneZd9QZuCzffTp9kVlr018Eag2b7258OUmfgSv2cw9nydueo4fE9TudQsVJU5EJPsLDYQ3bJGGnE8W653l6HJmmPi+/pVorfdc3rk/Sp7ULj4idKHFI1raKblfTPM+OBzguiVuHDlCf232Sdgrf8Dua4wSmYhXz0mFaM313J+nDvUoCLQcGSeq4LjHp3n4RRNKWbOqE5R0QUGs02LNxR6h2352XlLdW+i5f31iepC/WBLWbmubACjRtYBK2o06Bv+RgFxA+J6DALqRzYYI7FZm4cY0oD4TZjakfdXreI3ecSfpUEidFmNpRDEyhRmLXlBo7ColSvZ+qUeISxmGIg5Y4Pu4m82L4SK30Xb5/5/ak8tqmk0QWHTmzEt/OAysRzCTst4loxtbAyFPbtqJB13c85BAtoZE4tv07tH2Hlj+8PSl9saPbJHKwCwV/j8AMSOjBFceKzZi4noE/SGCHnmp4OhhBF1dxGDizcF66rGodKmIdLk3W8XxYvnnhfkPf8+Ly/QufLzX0PT9Yh0tD3/PhrnNnF/TldoEdejaEJ3GOLjm0cwvnmlo+zse2CmL49u/QdQB9Xx7ZkT416XeSDotRbIz6iClEuK2jnGapEBDZDJJ2Z166ZurMOq57NOV9On0xRMVWErqYrTl0VCPTid4nOmRzUVqQBBLinMzLYFGd0rcr+nDgCLI0mmn06ZaymohD5fibImqSd4Fdf35ml9ZJ3/t0isYO9BWJirNKsdOAUkZ7DZw00EzsSYjosJyf/A6zjsvvb/znzrbP0YxIkIM4aRcdlEDMeFU9xd+UyzUB2fWjuaFPQvqOLNeCpQ+dy/Sjlk48ZbqPLsoC7vAQZUnGBskVWWtHRHVkzcO9p4mtpPPiOXAbl6+X6sH9D28eogdHTxzEDQZnoyWd+I+a8PkFfnBugr5gXhzps0NarO1n0ouiVe4RyuEaUeE75rzo4rNDkhYl+A942S+S5EcSWcT9onCXmW5Y+LqTW5ERz808+fmGU86uiCPfySOjoe2ZYGK4oYa2XxizFxM3eApUMyZqlIeN0D0XAtMOw0bsnheqP0czyxo0aNCgQYMGDRo0aNCgQYMGDRo0aHDg8P/CcIaQ8ftlEwAAAABJRU5ErkJggg==">
            <a:extLst>
              <a:ext uri="{FF2B5EF4-FFF2-40B4-BE49-F238E27FC236}">
                <a16:creationId xmlns:a16="http://schemas.microsoft.com/office/drawing/2014/main" id="{173CA16C-6978-4747-B9B6-58457E040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t="7208" r="7208" b="7208"/>
          <a:stretch/>
        </p:blipFill>
        <p:spPr bwMode="auto">
          <a:xfrm>
            <a:off x="6557285" y="283407"/>
            <a:ext cx="2222117" cy="111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46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165E23-1F57-49D0-8F15-79223A8F4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79" y="2498457"/>
            <a:ext cx="3600646" cy="352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DORNE PIERRE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3757F23B-807E-4A77-BD07-1E3DAE3693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7938" r="16925" b="31615"/>
          <a:stretch/>
        </p:blipFill>
        <p:spPr>
          <a:xfrm>
            <a:off x="6332529" y="241062"/>
            <a:ext cx="2520280" cy="9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Programme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214282" y="2714620"/>
            <a:ext cx="7958708" cy="35090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Nouvelle plaquette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Conformité normative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Communication autour du Label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Perspectives et projections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Présentations des entreprises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Pour conclure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fr-FR" sz="1800" dirty="0">
                <a:latin typeface="Poppins Medium"/>
              </a:rPr>
              <a:t>Présentation MENUISERIE FROSSARD et visite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A7000-07C1-4FBD-8B1E-A0056D6F912D}" type="slidenum">
              <a:rPr lang="fr-FR" smtClean="0"/>
              <a:pPr/>
              <a:t>2</a:t>
            </a:fld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3D270D-FAD4-44D7-9ABD-F1DF5DE6B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77" y="2522020"/>
            <a:ext cx="3600647" cy="350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PROPONNET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464948DD-B00B-4B95-8937-300FA9A0E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65" y="1"/>
            <a:ext cx="1574013" cy="14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4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886F209-FAFF-41F8-B545-4DDAF649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712" y="2498577"/>
            <a:ext cx="359451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MEUNIER MARNAT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048E39CB-1EC2-4E0D-8FFF-C3CFC1745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9" r="7664" b="17831"/>
          <a:stretch/>
        </p:blipFill>
        <p:spPr>
          <a:xfrm>
            <a:off x="6409478" y="332656"/>
            <a:ext cx="2437319" cy="95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1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CIM PORRAZ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6CA92FD0-2D3C-4696-8027-BEA1B054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204865"/>
            <a:ext cx="3764902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FB2252B-97CF-451E-92E0-A68E69684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28" y="620688"/>
            <a:ext cx="3431622" cy="60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GPF PRODUCTION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AD562E22-663C-4EE9-BE0F-C5B7D0C58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698" y="2348880"/>
            <a:ext cx="3303081" cy="343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5934BC-4661-453E-AD24-D9CF3E3FE6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5500" b="65500" l="26000" r="74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8" t="15280" r="24786" b="36693"/>
          <a:stretch/>
        </p:blipFill>
        <p:spPr>
          <a:xfrm>
            <a:off x="7524328" y="159718"/>
            <a:ext cx="1188451" cy="11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7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F1E1096-C702-4B44-8D55-32DA032CA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1"/>
          <a:stretch/>
        </p:blipFill>
        <p:spPr>
          <a:xfrm>
            <a:off x="5367579" y="2449486"/>
            <a:ext cx="3600646" cy="354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ROUX ANDRE SAS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Résultat de recherche d'images pour &quot;ROUX ANDRE SAS&quot;">
            <a:extLst>
              <a:ext uri="{FF2B5EF4-FFF2-40B4-BE49-F238E27FC236}">
                <a16:creationId xmlns:a16="http://schemas.microsoft.com/office/drawing/2014/main" id="{0CB869FE-1F27-4D2F-BAF7-477E873CE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3175" b="61111" l="1667" r="96000">
                        <a14:foregroundMark x1="29333" y1="30159" x2="29333" y2="30159"/>
                        <a14:foregroundMark x1="54333" y1="24603" x2="54333" y2="24603"/>
                        <a14:foregroundMark x1="84000" y1="32540" x2="84000" y2="32540"/>
                        <a14:foregroundMark x1="78000" y1="14286" x2="78000" y2="1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683"/>
          <a:stretch/>
        </p:blipFill>
        <p:spPr bwMode="auto">
          <a:xfrm>
            <a:off x="6516215" y="606398"/>
            <a:ext cx="2452009" cy="6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2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5E870A-9C36-4E4C-B92A-E06A0DCB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79" y="2492668"/>
            <a:ext cx="3600646" cy="3534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LES MENUISERIES PHILIBERT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608C250D-D664-4AD8-85F1-FC6EF51AE2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9" b="94865" l="6930" r="89979">
                        <a14:foregroundMark x1="54904" y1="66757" x2="54904" y2="66757"/>
                        <a14:foregroundMark x1="52239" y1="76757" x2="52239" y2="76757"/>
                        <a14:foregroundMark x1="62580" y1="51216" x2="62580" y2="51216"/>
                        <a14:foregroundMark x1="47015" y1="23649" x2="47015" y2="23649"/>
                        <a14:foregroundMark x1="44563" y1="24054" x2="44563" y2="24054"/>
                        <a14:foregroundMark x1="42111" y1="24865" x2="42111" y2="24865"/>
                        <a14:foregroundMark x1="50853" y1="23514" x2="50853" y2="23514"/>
                        <a14:foregroundMark x1="53198" y1="22703" x2="53198" y2="22703"/>
                        <a14:foregroundMark x1="58529" y1="22027" x2="58529" y2="22027"/>
                        <a14:foregroundMark x1="63220" y1="21892" x2="63220" y2="21892"/>
                        <a14:foregroundMark x1="69190" y1="22162" x2="69190" y2="22162"/>
                        <a14:foregroundMark x1="33689" y1="25676" x2="33689" y2="25676"/>
                        <a14:foregroundMark x1="29638" y1="11486" x2="29638" y2="11486"/>
                        <a14:foregroundMark x1="23241" y1="10676" x2="23241" y2="10676"/>
                        <a14:foregroundMark x1="19083" y1="9730" x2="19083" y2="9730"/>
                        <a14:foregroundMark x1="34009" y1="9324" x2="34009" y2="9324"/>
                        <a14:foregroundMark x1="42217" y1="8243" x2="42217" y2="8243"/>
                        <a14:foregroundMark x1="47228" y1="7432" x2="47228" y2="7432"/>
                        <a14:foregroundMark x1="52985" y1="8919" x2="52985" y2="8919"/>
                        <a14:foregroundMark x1="61194" y1="8649" x2="61194" y2="8649"/>
                        <a14:foregroundMark x1="59062" y1="8784" x2="59062" y2="8784"/>
                        <a14:foregroundMark x1="65672" y1="8243" x2="65672" y2="8243"/>
                        <a14:foregroundMark x1="70469" y1="7703" x2="70469" y2="7703"/>
                        <a14:foregroundMark x1="75480" y1="8378" x2="75480" y2="8378"/>
                        <a14:foregroundMark x1="78038" y1="7973" x2="78038" y2="7973"/>
                        <a14:foregroundMark x1="82409" y1="8243" x2="82409" y2="8243"/>
                        <a14:backgroundMark x1="35075" y1="23378" x2="35075" y2="23378"/>
                        <a14:backgroundMark x1="54797" y1="23784" x2="54797" y2="23784"/>
                        <a14:backgroundMark x1="55224" y1="27297" x2="55224" y2="27297"/>
                        <a14:backgroundMark x1="64606" y1="23784" x2="64606" y2="23784"/>
                        <a14:backgroundMark x1="72175" y1="9054" x2="72175" y2="9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8" t="33939" r="20151" b="8529"/>
          <a:stretch/>
        </p:blipFill>
        <p:spPr>
          <a:xfrm>
            <a:off x="6804249" y="114508"/>
            <a:ext cx="2040938" cy="12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5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66A842-9D0C-4A43-9629-D8F3C2476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1" t="1" b="1459"/>
          <a:stretch/>
        </p:blipFill>
        <p:spPr>
          <a:xfrm>
            <a:off x="5367579" y="2492896"/>
            <a:ext cx="3600646" cy="3528393"/>
          </a:xfrm>
          <a:prstGeom prst="rect">
            <a:avLst/>
          </a:prstGeom>
          <a:ln w="76200"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GUDEFIN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A2E0BA30-A775-4AC7-9D71-9681C9157C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8" b="6826"/>
          <a:stretch/>
        </p:blipFill>
        <p:spPr>
          <a:xfrm>
            <a:off x="5367577" y="2492896"/>
            <a:ext cx="360064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Résultat de recherche d'images pour &quot;GUDEFIN MENUISERIE&quot;">
            <a:extLst>
              <a:ext uri="{FF2B5EF4-FFF2-40B4-BE49-F238E27FC236}">
                <a16:creationId xmlns:a16="http://schemas.microsoft.com/office/drawing/2014/main" id="{38033CAD-54E7-445B-AD5B-0C4B7FC7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379" y="597951"/>
            <a:ext cx="3654921" cy="69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32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837485-8330-4D08-A128-093CA036E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9"/>
          <a:stretch/>
        </p:blipFill>
        <p:spPr>
          <a:xfrm>
            <a:off x="5364088" y="2564904"/>
            <a:ext cx="3617950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L’ALLIÉ FERMETURES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472EEDC-A9C8-4478-BBCD-C887BD40E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69773"/>
            <a:ext cx="3661420" cy="6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62D4802-A05F-499D-986A-3D8AC7CEE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b="2143"/>
          <a:stretch/>
        </p:blipFill>
        <p:spPr>
          <a:xfrm>
            <a:off x="5367579" y="2487622"/>
            <a:ext cx="360064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OLRY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Résultat de recherche d'images pour &quot;OLRY MENUISERIE LOGO&quot;">
            <a:extLst>
              <a:ext uri="{FF2B5EF4-FFF2-40B4-BE49-F238E27FC236}">
                <a16:creationId xmlns:a16="http://schemas.microsoft.com/office/drawing/2014/main" id="{F38E86EB-4399-4B8F-8AC1-A312DAB83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79845" l="1795" r="98462">
                        <a14:foregroundMark x1="39744" y1="45736" x2="39744" y2="45736"/>
                        <a14:foregroundMark x1="60256" y1="42636" x2="60256" y2="42636"/>
                        <a14:foregroundMark x1="86667" y1="48837" x2="86667" y2="48837"/>
                        <a14:backgroundMark x1="3590" y1="6202" x2="3590" y2="6202"/>
                        <a14:backgroundMark x1="27949" y1="9302" x2="27949" y2="9302"/>
                        <a14:backgroundMark x1="20256" y1="4651" x2="20256" y2="4651"/>
                        <a14:backgroundMark x1="14359" y1="16279" x2="14359" y2="16279"/>
                        <a14:backgroundMark x1="21282" y1="50388" x2="21282" y2="50388"/>
                        <a14:backgroundMark x1="28974" y1="47287" x2="28974" y2="47287"/>
                        <a14:backgroundMark x1="27436" y1="41860" x2="27436" y2="59690"/>
                        <a14:backgroundMark x1="30000" y1="40310" x2="29744" y2="62791"/>
                        <a14:backgroundMark x1="19231" y1="41085" x2="20769" y2="59690"/>
                        <a14:backgroundMark x1="17692" y1="20930" x2="10513" y2="22481"/>
                        <a14:backgroundMark x1="10513" y1="16279" x2="6410" y2="30233"/>
                        <a14:backgroundMark x1="6410" y1="1550" x2="2051" y2="20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" b="21365"/>
          <a:stretch/>
        </p:blipFill>
        <p:spPr bwMode="auto">
          <a:xfrm>
            <a:off x="5940152" y="476672"/>
            <a:ext cx="2905034" cy="76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95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3613FD-2ABE-4698-90EF-C1D92B27C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80" b="5769"/>
          <a:stretch/>
        </p:blipFill>
        <p:spPr>
          <a:xfrm>
            <a:off x="5367577" y="2492668"/>
            <a:ext cx="360064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MEUNUISERIE VOLLMER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\\SERVEUR\Users\Ceribois\Menuiserie et Evolution\LABEL PROCIMEup\COMMERCIAL     COMMUNICATION\LOGOS\LOGOS ENTREPRISES PROCIMEup\VOLLM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73075"/>
            <a:ext cx="2825739" cy="788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308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608763"/>
            <a:ext cx="703263" cy="365125"/>
          </a:xfrm>
        </p:spPr>
        <p:txBody>
          <a:bodyPr/>
          <a:lstStyle/>
          <a:p>
            <a:fld id="{E8C713EF-939B-42CE-9286-E31C4C837366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026" name="Picture 2" descr="C:\Users\Christophe\Desktop\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439"/>
            <a:ext cx="6948264" cy="6940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C05CF95-7FAF-4892-8DF8-07D763A1F7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5" b="5281"/>
          <a:stretch/>
        </p:blipFill>
        <p:spPr>
          <a:xfrm>
            <a:off x="5367577" y="2492668"/>
            <a:ext cx="360064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MENUISERIE SCHREIBER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79FADE53-9ED4-4CB8-BD04-48DC91E18E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7779"/>
            <a:ext cx="2165622" cy="125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4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A5E870A-9C36-4E4C-B92A-E06A0DCB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579" y="2492668"/>
            <a:ext cx="3600646" cy="3534302"/>
          </a:xfrm>
          <a:prstGeom prst="rect">
            <a:avLst/>
          </a:prstGeom>
          <a:ln w="76200"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SAS GRIFFAUT MENUISERIE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14C7831E-5E64-42E2-9FEF-0F39BD95C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95"/>
          <a:stretch/>
        </p:blipFill>
        <p:spPr>
          <a:xfrm>
            <a:off x="5367580" y="2497462"/>
            <a:ext cx="3600646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98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C8A22AD-A883-4BD9-AEC1-1F0863506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67"/>
          <a:stretch/>
        </p:blipFill>
        <p:spPr>
          <a:xfrm>
            <a:off x="5367579" y="2492668"/>
            <a:ext cx="360461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TROLARD ET BERNARD SARL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Résultat de recherche d'images pour &quot;TROLARD ET BERNARD SARL LOGO&quot;">
            <a:extLst>
              <a:ext uri="{FF2B5EF4-FFF2-40B4-BE49-F238E27FC236}">
                <a16:creationId xmlns:a16="http://schemas.microsoft.com/office/drawing/2014/main" id="{A329451E-CF2D-4498-A927-484348EA0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9" y="46626"/>
            <a:ext cx="1317806" cy="13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1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DF08567-5028-4981-AD3D-F18C4D413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15"/>
          <a:stretch/>
        </p:blipFill>
        <p:spPr>
          <a:xfrm>
            <a:off x="5361778" y="2492668"/>
            <a:ext cx="3606447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SOFAMEC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Résultat de recherche d'images pour &quot;SOFAMEC&quot;">
            <a:extLst>
              <a:ext uri="{FF2B5EF4-FFF2-40B4-BE49-F238E27FC236}">
                <a16:creationId xmlns:a16="http://schemas.microsoft.com/office/drawing/2014/main" id="{3045C6DF-DA31-4F03-8D33-5FD468D71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6" t="7298" r="22509" b="16787"/>
          <a:stretch/>
        </p:blipFill>
        <p:spPr bwMode="auto">
          <a:xfrm>
            <a:off x="7668344" y="44624"/>
            <a:ext cx="1166176" cy="13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15ACE9D-F587-41FE-A306-E99EBB9664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7" b="5770"/>
          <a:stretch/>
        </p:blipFill>
        <p:spPr>
          <a:xfrm>
            <a:off x="5367578" y="2492668"/>
            <a:ext cx="3656981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A4D9552-309B-441D-AA0F-CB06490C19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/>
        </p:blipFill>
        <p:spPr>
          <a:xfrm>
            <a:off x="175775" y="3192268"/>
            <a:ext cx="1731929" cy="2180948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ED7D4D7-745A-4A4C-B125-1A63B489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1268760"/>
            <a:ext cx="7369530" cy="648072"/>
          </a:xfrm>
        </p:spPr>
        <p:txBody>
          <a:bodyPr>
            <a:normAutofit/>
          </a:bodyPr>
          <a:lstStyle/>
          <a:p>
            <a:r>
              <a:rPr lang="fr-FR" sz="3600" dirty="0"/>
              <a:t>MENUISERIE MESLIN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5040560" cy="3528392"/>
          </a:xfrm>
        </p:spPr>
        <p:txBody>
          <a:bodyPr>
            <a:noAutofit/>
          </a:bodyPr>
          <a:lstStyle/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Volume d’activité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Gamme de produits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Zones de commercialisation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Principales difficultés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Attentes du label </a:t>
            </a:r>
            <a:r>
              <a:rPr lang="fr-FR" b="1" dirty="0" err="1"/>
              <a:t>Procime</a:t>
            </a:r>
            <a:r>
              <a:rPr lang="fr-FR" b="1" baseline="30000" dirty="0" err="1">
                <a:solidFill>
                  <a:srgbClr val="EF802E"/>
                </a:solidFill>
              </a:rPr>
              <a:t>up</a:t>
            </a:r>
            <a:r>
              <a:rPr lang="fr-FR" dirty="0">
                <a:latin typeface="Poppins Medium"/>
              </a:rPr>
              <a:t>?</a:t>
            </a:r>
          </a:p>
          <a:p>
            <a:pPr lvl="2" algn="l">
              <a:buFont typeface="Wingdings" pitchFamily="2" charset="2"/>
              <a:buChar char="Ø"/>
            </a:pPr>
            <a:endParaRPr lang="fr-FR" dirty="0"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Perspectives futures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34</a:t>
            </a:fld>
            <a:endParaRPr lang="fr-FR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068517-C153-4C8B-9DDA-5115CEA4E193}"/>
              </a:ext>
            </a:extLst>
          </p:cNvPr>
          <p:cNvSpPr/>
          <p:nvPr/>
        </p:nvSpPr>
        <p:spPr>
          <a:xfrm>
            <a:off x="642601" y="3456667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7">
            <a:extLst>
              <a:ext uri="{FF2B5EF4-FFF2-40B4-BE49-F238E27FC236}">
                <a16:creationId xmlns:a16="http://schemas.microsoft.com/office/drawing/2014/main" id="{896373EB-5567-4B31-90C7-14D17208469C}"/>
              </a:ext>
            </a:extLst>
          </p:cNvPr>
          <p:cNvSpPr/>
          <p:nvPr/>
        </p:nvSpPr>
        <p:spPr>
          <a:xfrm rot="10800000">
            <a:off x="642602" y="4317922"/>
            <a:ext cx="833054" cy="767262"/>
          </a:xfrm>
          <a:custGeom>
            <a:avLst/>
            <a:gdLst>
              <a:gd name="connsiteX0" fmla="*/ 0 w 900100"/>
              <a:gd name="connsiteY0" fmla="*/ 450050 h 900100"/>
              <a:gd name="connsiteX1" fmla="*/ 450050 w 900100"/>
              <a:gd name="connsiteY1" fmla="*/ 0 h 900100"/>
              <a:gd name="connsiteX2" fmla="*/ 900100 w 900100"/>
              <a:gd name="connsiteY2" fmla="*/ 450050 h 900100"/>
              <a:gd name="connsiteX3" fmla="*/ 450050 w 900100"/>
              <a:gd name="connsiteY3" fmla="*/ 900100 h 900100"/>
              <a:gd name="connsiteX4" fmla="*/ 0 w 900100"/>
              <a:gd name="connsiteY4" fmla="*/ 450050 h 900100"/>
              <a:gd name="connsiteX0" fmla="*/ 7 w 900107"/>
              <a:gd name="connsiteY0" fmla="*/ 146735 h 596785"/>
              <a:gd name="connsiteX1" fmla="*/ 441668 w 900107"/>
              <a:gd name="connsiteY1" fmla="*/ 40634 h 596785"/>
              <a:gd name="connsiteX2" fmla="*/ 900107 w 900107"/>
              <a:gd name="connsiteY2" fmla="*/ 146735 h 596785"/>
              <a:gd name="connsiteX3" fmla="*/ 450057 w 900107"/>
              <a:gd name="connsiteY3" fmla="*/ 596785 h 596785"/>
              <a:gd name="connsiteX4" fmla="*/ 7 w 900107"/>
              <a:gd name="connsiteY4" fmla="*/ 146735 h 596785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7 w 900107"/>
              <a:gd name="connsiteY0" fmla="*/ 106101 h 556151"/>
              <a:gd name="connsiteX1" fmla="*/ 441668 w 900107"/>
              <a:gd name="connsiteY1" fmla="*/ 0 h 556151"/>
              <a:gd name="connsiteX2" fmla="*/ 900107 w 900107"/>
              <a:gd name="connsiteY2" fmla="*/ 106101 h 556151"/>
              <a:gd name="connsiteX3" fmla="*/ 450057 w 900107"/>
              <a:gd name="connsiteY3" fmla="*/ 556151 h 556151"/>
              <a:gd name="connsiteX4" fmla="*/ 7 w 900107"/>
              <a:gd name="connsiteY4" fmla="*/ 106101 h 556151"/>
              <a:gd name="connsiteX0" fmla="*/ 1092 w 901192"/>
              <a:gd name="connsiteY0" fmla="*/ 106112 h 556162"/>
              <a:gd name="connsiteX1" fmla="*/ 442753 w 901192"/>
              <a:gd name="connsiteY1" fmla="*/ 11 h 556162"/>
              <a:gd name="connsiteX2" fmla="*/ 901192 w 901192"/>
              <a:gd name="connsiteY2" fmla="*/ 106112 h 556162"/>
              <a:gd name="connsiteX3" fmla="*/ 451142 w 901192"/>
              <a:gd name="connsiteY3" fmla="*/ 556162 h 556162"/>
              <a:gd name="connsiteX4" fmla="*/ 1092 w 901192"/>
              <a:gd name="connsiteY4" fmla="*/ 106112 h 556162"/>
              <a:gd name="connsiteX0" fmla="*/ 178 w 900278"/>
              <a:gd name="connsiteY0" fmla="*/ 108896 h 819005"/>
              <a:gd name="connsiteX1" fmla="*/ 441839 w 900278"/>
              <a:gd name="connsiteY1" fmla="*/ 2795 h 819005"/>
              <a:gd name="connsiteX2" fmla="*/ 900278 w 900278"/>
              <a:gd name="connsiteY2" fmla="*/ 108896 h 819005"/>
              <a:gd name="connsiteX3" fmla="*/ 483784 w 900278"/>
              <a:gd name="connsiteY3" fmla="*/ 819005 h 819005"/>
              <a:gd name="connsiteX4" fmla="*/ 178 w 900278"/>
              <a:gd name="connsiteY4" fmla="*/ 108896 h 819005"/>
              <a:gd name="connsiteX0" fmla="*/ 7 w 900107"/>
              <a:gd name="connsiteY0" fmla="*/ 108896 h 819005"/>
              <a:gd name="connsiteX1" fmla="*/ 475224 w 900107"/>
              <a:gd name="connsiteY1" fmla="*/ 2795 h 819005"/>
              <a:gd name="connsiteX2" fmla="*/ 900107 w 900107"/>
              <a:gd name="connsiteY2" fmla="*/ 108896 h 819005"/>
              <a:gd name="connsiteX3" fmla="*/ 483613 w 900107"/>
              <a:gd name="connsiteY3" fmla="*/ 819005 h 819005"/>
              <a:gd name="connsiteX4" fmla="*/ 7 w 900107"/>
              <a:gd name="connsiteY4" fmla="*/ 108896 h 819005"/>
              <a:gd name="connsiteX0" fmla="*/ 5 w 908494"/>
              <a:gd name="connsiteY0" fmla="*/ 108279 h 818390"/>
              <a:gd name="connsiteX1" fmla="*/ 475222 w 908494"/>
              <a:gd name="connsiteY1" fmla="*/ 2178 h 818390"/>
              <a:gd name="connsiteX2" fmla="*/ 908494 w 908494"/>
              <a:gd name="connsiteY2" fmla="*/ 99890 h 818390"/>
              <a:gd name="connsiteX3" fmla="*/ 483611 w 908494"/>
              <a:gd name="connsiteY3" fmla="*/ 818388 h 818390"/>
              <a:gd name="connsiteX4" fmla="*/ 5 w 908494"/>
              <a:gd name="connsiteY4" fmla="*/ 108279 h 818390"/>
              <a:gd name="connsiteX0" fmla="*/ 494 w 908983"/>
              <a:gd name="connsiteY0" fmla="*/ 135033 h 845144"/>
              <a:gd name="connsiteX1" fmla="*/ 475711 w 908983"/>
              <a:gd name="connsiteY1" fmla="*/ 28932 h 845144"/>
              <a:gd name="connsiteX2" fmla="*/ 908983 w 908983"/>
              <a:gd name="connsiteY2" fmla="*/ 126644 h 845144"/>
              <a:gd name="connsiteX3" fmla="*/ 484100 w 908983"/>
              <a:gd name="connsiteY3" fmla="*/ 845142 h 845144"/>
              <a:gd name="connsiteX4" fmla="*/ 494 w 908983"/>
              <a:gd name="connsiteY4" fmla="*/ 135033 h 845144"/>
              <a:gd name="connsiteX0" fmla="*/ 5 w 908494"/>
              <a:gd name="connsiteY0" fmla="*/ 106142 h 816253"/>
              <a:gd name="connsiteX1" fmla="*/ 475222 w 908494"/>
              <a:gd name="connsiteY1" fmla="*/ 41 h 816253"/>
              <a:gd name="connsiteX2" fmla="*/ 908494 w 908494"/>
              <a:gd name="connsiteY2" fmla="*/ 97753 h 816253"/>
              <a:gd name="connsiteX3" fmla="*/ 483611 w 908494"/>
              <a:gd name="connsiteY3" fmla="*/ 816251 h 816253"/>
              <a:gd name="connsiteX4" fmla="*/ 5 w 908494"/>
              <a:gd name="connsiteY4" fmla="*/ 106142 h 816253"/>
              <a:gd name="connsiteX0" fmla="*/ 4 w 933660"/>
              <a:gd name="connsiteY0" fmla="*/ 106142 h 816253"/>
              <a:gd name="connsiteX1" fmla="*/ 500388 w 933660"/>
              <a:gd name="connsiteY1" fmla="*/ 41 h 816253"/>
              <a:gd name="connsiteX2" fmla="*/ 933660 w 933660"/>
              <a:gd name="connsiteY2" fmla="*/ 97753 h 816253"/>
              <a:gd name="connsiteX3" fmla="*/ 508777 w 933660"/>
              <a:gd name="connsiteY3" fmla="*/ 816251 h 816253"/>
              <a:gd name="connsiteX4" fmla="*/ 4 w 933660"/>
              <a:gd name="connsiteY4" fmla="*/ 106142 h 816253"/>
              <a:gd name="connsiteX0" fmla="*/ 40 w 933696"/>
              <a:gd name="connsiteY0" fmla="*/ 108840 h 835729"/>
              <a:gd name="connsiteX1" fmla="*/ 500424 w 933696"/>
              <a:gd name="connsiteY1" fmla="*/ 2739 h 835729"/>
              <a:gd name="connsiteX2" fmla="*/ 933696 w 933696"/>
              <a:gd name="connsiteY2" fmla="*/ 100451 h 835729"/>
              <a:gd name="connsiteX3" fmla="*/ 475257 w 933696"/>
              <a:gd name="connsiteY3" fmla="*/ 835727 h 835729"/>
              <a:gd name="connsiteX4" fmla="*/ 40 w 933696"/>
              <a:gd name="connsiteY4" fmla="*/ 108840 h 835729"/>
              <a:gd name="connsiteX0" fmla="*/ 20 w 933676"/>
              <a:gd name="connsiteY0" fmla="*/ 108840 h 835729"/>
              <a:gd name="connsiteX1" fmla="*/ 458459 w 933676"/>
              <a:gd name="connsiteY1" fmla="*/ 2739 h 835729"/>
              <a:gd name="connsiteX2" fmla="*/ 933676 w 933676"/>
              <a:gd name="connsiteY2" fmla="*/ 100451 h 835729"/>
              <a:gd name="connsiteX3" fmla="*/ 475237 w 933676"/>
              <a:gd name="connsiteY3" fmla="*/ 835727 h 835729"/>
              <a:gd name="connsiteX4" fmla="*/ 20 w 933676"/>
              <a:gd name="connsiteY4" fmla="*/ 108840 h 835729"/>
              <a:gd name="connsiteX0" fmla="*/ 60 w 933716"/>
              <a:gd name="connsiteY0" fmla="*/ 108828 h 835718"/>
              <a:gd name="connsiteX1" fmla="*/ 458499 w 933716"/>
              <a:gd name="connsiteY1" fmla="*/ 2727 h 835718"/>
              <a:gd name="connsiteX2" fmla="*/ 933716 w 933716"/>
              <a:gd name="connsiteY2" fmla="*/ 100439 h 835718"/>
              <a:gd name="connsiteX3" fmla="*/ 475277 w 933716"/>
              <a:gd name="connsiteY3" fmla="*/ 835715 h 835718"/>
              <a:gd name="connsiteX4" fmla="*/ 60 w 933716"/>
              <a:gd name="connsiteY4" fmla="*/ 108828 h 835718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  <a:gd name="connsiteX0" fmla="*/ 294 w 933950"/>
              <a:gd name="connsiteY0" fmla="*/ 106142 h 833032"/>
              <a:gd name="connsiteX1" fmla="*/ 458733 w 933950"/>
              <a:gd name="connsiteY1" fmla="*/ 41 h 833032"/>
              <a:gd name="connsiteX2" fmla="*/ 933950 w 933950"/>
              <a:gd name="connsiteY2" fmla="*/ 97753 h 833032"/>
              <a:gd name="connsiteX3" fmla="*/ 475511 w 933950"/>
              <a:gd name="connsiteY3" fmla="*/ 833029 h 833032"/>
              <a:gd name="connsiteX4" fmla="*/ 294 w 933950"/>
              <a:gd name="connsiteY4" fmla="*/ 106142 h 833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3950" h="833032">
                <a:moveTo>
                  <a:pt x="294" y="106142"/>
                </a:moveTo>
                <a:cubicBezTo>
                  <a:pt x="3658" y="16055"/>
                  <a:pt x="303124" y="1439"/>
                  <a:pt x="458733" y="41"/>
                </a:cubicBezTo>
                <a:cubicBezTo>
                  <a:pt x="614342" y="-1357"/>
                  <a:pt x="933950" y="33755"/>
                  <a:pt x="933950" y="97753"/>
                </a:cubicBezTo>
                <a:cubicBezTo>
                  <a:pt x="933950" y="468012"/>
                  <a:pt x="631120" y="831631"/>
                  <a:pt x="475511" y="833029"/>
                </a:cubicBezTo>
                <a:cubicBezTo>
                  <a:pt x="319902" y="834427"/>
                  <a:pt x="-11252" y="415344"/>
                  <a:pt x="294" y="106142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5AB66C-8EEF-4271-A450-156CE4E56980}"/>
              </a:ext>
            </a:extLst>
          </p:cNvPr>
          <p:cNvCxnSpPr>
            <a:cxnSpLocks/>
          </p:cNvCxnSpPr>
          <p:nvPr/>
        </p:nvCxnSpPr>
        <p:spPr>
          <a:xfrm flipH="1">
            <a:off x="1059128" y="4128806"/>
            <a:ext cx="1" cy="92806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DA9EBFFD-8E10-40A4-833D-B620E32CAE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-27384"/>
            <a:ext cx="2364327" cy="15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15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0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5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4" dur="15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animClr clrSpc="rgb" dir="cw">
                                      <p:cBhvr>
                                        <p:cTn id="27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535"/>
                                      </p:to>
                                    </p:animClr>
                                    <p:set>
                                      <p:cBhvr>
                                        <p:cTn id="28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0"/>
                            </p:stCondLst>
                            <p:childTnLst>
                              <p:par>
                                <p:cTn id="3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dirty="0"/>
              <a:t>Pour conclure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571604" y="1646254"/>
            <a:ext cx="5481757" cy="3125796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endParaRPr lang="fr-FR" sz="1800" dirty="0"/>
          </a:p>
          <a:p>
            <a:pPr algn="l">
              <a:lnSpc>
                <a:spcPct val="170000"/>
              </a:lnSpc>
              <a:spcBef>
                <a:spcPts val="500"/>
              </a:spcBef>
              <a:buFont typeface="Wingdings" pitchFamily="2" charset="2"/>
              <a:buChar char="Ø"/>
            </a:pPr>
            <a:r>
              <a:rPr lang="fr-FR" sz="1600" dirty="0">
                <a:latin typeface="Poppins Medium"/>
              </a:rPr>
              <a:t>Valoriser les performances de ses produits </a:t>
            </a:r>
          </a:p>
          <a:p>
            <a:pPr algn="l">
              <a:lnSpc>
                <a:spcPct val="170000"/>
              </a:lnSpc>
              <a:spcBef>
                <a:spcPts val="500"/>
              </a:spcBef>
              <a:buFont typeface="Wingdings" pitchFamily="2" charset="2"/>
              <a:buChar char="Ø"/>
            </a:pPr>
            <a:r>
              <a:rPr lang="fr-FR" sz="1600" dirty="0">
                <a:latin typeface="Poppins Medium"/>
              </a:rPr>
              <a:t>Fabrication française de menuiseries bois </a:t>
            </a:r>
          </a:p>
          <a:p>
            <a:pPr algn="l">
              <a:lnSpc>
                <a:spcPct val="170000"/>
              </a:lnSpc>
              <a:spcBef>
                <a:spcPts val="500"/>
              </a:spcBef>
              <a:buFont typeface="Wingdings" pitchFamily="2" charset="2"/>
              <a:buChar char="Ø"/>
            </a:pPr>
            <a:r>
              <a:rPr lang="fr-FR" sz="1600" dirty="0">
                <a:latin typeface="Poppins Medium"/>
              </a:rPr>
              <a:t>Se fédérer dans un groupement de fabricants menuisiers afin de se faire reconnaitre et développer son réseau</a:t>
            </a:r>
          </a:p>
          <a:p>
            <a:pPr algn="l">
              <a:lnSpc>
                <a:spcPct val="170000"/>
              </a:lnSpc>
              <a:spcBef>
                <a:spcPts val="500"/>
              </a:spcBef>
              <a:buFont typeface="Wingdings" pitchFamily="2" charset="2"/>
              <a:buChar char="Ø"/>
            </a:pPr>
            <a:r>
              <a:rPr lang="fr-FR" sz="1600" dirty="0">
                <a:latin typeface="Poppins Medium"/>
              </a:rPr>
              <a:t>Importance de relayer la communication par les adhérents</a:t>
            </a:r>
          </a:p>
          <a:p>
            <a:pPr algn="l">
              <a:buNone/>
            </a:pPr>
            <a:br>
              <a:rPr lang="fr-FR" sz="1800" dirty="0">
                <a:latin typeface="Poppins Medium"/>
              </a:rPr>
            </a:br>
            <a:br>
              <a:rPr lang="fr-FR" sz="1800" dirty="0">
                <a:latin typeface="Poppins Medium"/>
              </a:rPr>
            </a:br>
            <a:endParaRPr lang="fr-FR" sz="1800" dirty="0">
              <a:latin typeface="Poppins Medium"/>
            </a:endParaRPr>
          </a:p>
          <a:p>
            <a:pPr lvl="1" algn="l">
              <a:lnSpc>
                <a:spcPct val="170000"/>
              </a:lnSpc>
              <a:spcBef>
                <a:spcPct val="0"/>
              </a:spcBef>
            </a:pPr>
            <a:endParaRPr lang="fr-FR" sz="1800" b="1" dirty="0">
              <a:solidFill>
                <a:srgbClr val="EF802E"/>
              </a:solidFill>
              <a:latin typeface="Poppins Medium"/>
              <a:cs typeface="Poppins Medium" panose="02000000000000000000" pitchFamily="2" charset="0"/>
            </a:endParaRPr>
          </a:p>
          <a:p>
            <a:pPr lvl="2" algn="l"/>
            <a:endParaRPr lang="fr-FR" dirty="0"/>
          </a:p>
          <a:p>
            <a:pPr algn="l"/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35</a:t>
            </a:fld>
            <a:endParaRPr lang="fr-FR" dirty="0"/>
          </a:p>
        </p:txBody>
      </p:sp>
      <p:pic>
        <p:nvPicPr>
          <p:cNvPr id="5" name="Picture 2" descr="\\SERVEUR\Users\Ceribois\Menuiserie et Evolution\LABEL PROCIMEup\COMMERCIAL     COMMUNICATION\LOGOS\LOGOS ENTREPRISES PROCIMEup\CIM PORRA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1" y="2143116"/>
            <a:ext cx="2143109" cy="376546"/>
          </a:xfrm>
          <a:prstGeom prst="rect">
            <a:avLst/>
          </a:prstGeom>
          <a:noFill/>
        </p:spPr>
      </p:pic>
      <p:pic>
        <p:nvPicPr>
          <p:cNvPr id="6" name="Picture 3" descr="\\SERVEUR\Users\Ceribois\Menuiserie et Evolution\LABEL PROCIMEup\COMMERCIAL     COMMUNICATION\LOGOS\LOGOS ENTREPRISES PROCIMEup\GP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286" y="6192808"/>
            <a:ext cx="1832845" cy="654901"/>
          </a:xfrm>
          <a:prstGeom prst="rect">
            <a:avLst/>
          </a:prstGeom>
          <a:noFill/>
        </p:spPr>
      </p:pic>
      <p:pic>
        <p:nvPicPr>
          <p:cNvPr id="7" name="Picture 4" descr="\\SERVEUR\Users\Ceribois\Menuiserie et Evolution\LABEL PROCIMEup\COMMERCIAL     COMMUNICATION\LOGOS\LOGOS ENTREPRISES PROCIMEup\gudefin-300x8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5500702"/>
            <a:ext cx="1714480" cy="497199"/>
          </a:xfrm>
          <a:prstGeom prst="rect">
            <a:avLst/>
          </a:prstGeom>
          <a:noFill/>
        </p:spPr>
      </p:pic>
      <p:pic>
        <p:nvPicPr>
          <p:cNvPr id="8" name="Picture 5" descr="\\SERVEUR\Users\Ceribois\Menuiserie et Evolution\LABEL PROCIMEup\COMMERCIAL     COMMUNICATION\LOGOS\LOGOS ENTREPRISES PROCIMEup\LMP 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75771"/>
            <a:ext cx="1259633" cy="1124733"/>
          </a:xfrm>
          <a:prstGeom prst="rect">
            <a:avLst/>
          </a:prstGeom>
          <a:noFill/>
        </p:spPr>
      </p:pic>
      <p:pic>
        <p:nvPicPr>
          <p:cNvPr id="9" name="Picture 6" descr="\\SERVEUR\Users\Ceribois\Menuiserie et Evolution\LABEL PROCIMEup\COMMERCIAL     COMMUNICATION\LOGOS\LOGOS ENTREPRISES PROCIMEup\LOGO-1024x1024   FROSSA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72074"/>
            <a:ext cx="1142976" cy="1142976"/>
          </a:xfrm>
          <a:prstGeom prst="rect">
            <a:avLst/>
          </a:prstGeom>
          <a:noFill/>
        </p:spPr>
      </p:pic>
      <p:pic>
        <p:nvPicPr>
          <p:cNvPr id="11" name="Picture 8" descr="\\SERVEUR\Users\Ceribois\Menuiserie et Evolution\LABEL PROCIMEup\COMMERCIAL     COMMUNICATION\LOGOS\LOGOS ENTREPRISES PROCIMEup\DORN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3131" y="6072206"/>
            <a:ext cx="1130869" cy="500066"/>
          </a:xfrm>
          <a:prstGeom prst="rect">
            <a:avLst/>
          </a:prstGeom>
          <a:noFill/>
        </p:spPr>
      </p:pic>
      <p:pic>
        <p:nvPicPr>
          <p:cNvPr id="12" name="Picture 9" descr="\\SERVEUR\Users\Ceribois\Menuiserie et Evolution\LABEL PROCIMEup\COMMERCIAL     COMMUNICATION\LOGOS\LOGOS ENTREPRISES PROCIMEup\logo-e1501666843628-300x22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8344" y="4995741"/>
            <a:ext cx="1422610" cy="1076441"/>
          </a:xfrm>
          <a:prstGeom prst="rect">
            <a:avLst/>
          </a:prstGeom>
          <a:noFill/>
        </p:spPr>
      </p:pic>
      <p:pic>
        <p:nvPicPr>
          <p:cNvPr id="13" name="Picture 10" descr="\\SERVEUR\Users\Ceribois\Menuiserie et Evolution\LABEL PROCIMEup\COMMERCIAL     COMMUNICATION\LOGOS\LOGOS ENTREPRISES PROCIMEup\LOGO-LALLIER-100X40-300x10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6359525"/>
            <a:ext cx="1371600" cy="498475"/>
          </a:xfrm>
          <a:prstGeom prst="rect">
            <a:avLst/>
          </a:prstGeom>
          <a:noFill/>
        </p:spPr>
      </p:pic>
      <p:pic>
        <p:nvPicPr>
          <p:cNvPr id="14" name="Picture 11" descr="\\SERVEUR\Users\Ceribois\Menuiserie et Evolution\LABEL PROCIMEup\COMMERCIAL     COMMUNICATION\LOGOS\LOGOS ENTREPRISES PROCIMEup\LOGO-PONS-2015-300x11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89293" y="2571744"/>
            <a:ext cx="1554707" cy="585716"/>
          </a:xfrm>
          <a:prstGeom prst="rect">
            <a:avLst/>
          </a:prstGeom>
          <a:noFill/>
        </p:spPr>
      </p:pic>
      <p:pic>
        <p:nvPicPr>
          <p:cNvPr id="15" name="Picture 12" descr="\\SERVEUR\Users\Ceribois\Menuiserie et Evolution\LABEL PROCIMEup\COMMERCIAL     COMMUNICATION\LOGOS\LOGOS ENTREPRISES PROCIMEup\LOGO-PROPONNET-300x256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1688395"/>
            <a:ext cx="1259633" cy="1074888"/>
          </a:xfrm>
          <a:prstGeom prst="rect">
            <a:avLst/>
          </a:prstGeom>
          <a:noFill/>
        </p:spPr>
      </p:pic>
      <p:pic>
        <p:nvPicPr>
          <p:cNvPr id="16" name="Picture 13" descr="\\SERVEUR\Users\Ceribois\Menuiserie et Evolution\LABEL PROCIMEup\COMMERCIAL     COMMUNICATION\LOGOS\LOGOS ENTREPRISES PROCIMEup\MARC DEFIX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98406" y="4772050"/>
            <a:ext cx="1347273" cy="681039"/>
          </a:xfrm>
          <a:prstGeom prst="rect">
            <a:avLst/>
          </a:prstGeom>
          <a:noFill/>
        </p:spPr>
      </p:pic>
      <p:pic>
        <p:nvPicPr>
          <p:cNvPr id="17" name="Picture 14" descr="\\SERVEUR\Users\Ceribois\Menuiserie et Evolution\LABEL PROCIMEup\COMMERCIAL     COMMUNICATION\LOGOS\LOGOS ENTREPRISES PROCIMEup\meslin-300x186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57640" y="4748930"/>
            <a:ext cx="1143008" cy="708665"/>
          </a:xfrm>
          <a:prstGeom prst="rect">
            <a:avLst/>
          </a:prstGeom>
          <a:noFill/>
        </p:spPr>
      </p:pic>
      <p:pic>
        <p:nvPicPr>
          <p:cNvPr id="18" name="Picture 15" descr="\\SERVEUR\Users\Ceribois\Menuiserie et Evolution\LABEL PROCIMEup\COMMERCIAL     COMMUNICATION\LOGOS\LOGOS ENTREPRISES PROCIMEup\MEUNIER MARNA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43120" y="4859381"/>
            <a:ext cx="1519883" cy="625466"/>
          </a:xfrm>
          <a:prstGeom prst="rect">
            <a:avLst/>
          </a:prstGeom>
          <a:noFill/>
        </p:spPr>
      </p:pic>
      <p:pic>
        <p:nvPicPr>
          <p:cNvPr id="19" name="Picture 16" descr="\\SERVEUR\Users\Ceribois\Menuiserie et Evolution\LABEL PROCIMEup\COMMERCIAL     COMMUNICATION\LOGOS\LOGOS ENTREPRISES PROCIMEup\OLRY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16896" y="4857760"/>
            <a:ext cx="1627104" cy="571504"/>
          </a:xfrm>
          <a:prstGeom prst="rect">
            <a:avLst/>
          </a:prstGeom>
          <a:noFill/>
        </p:spPr>
      </p:pic>
      <p:pic>
        <p:nvPicPr>
          <p:cNvPr id="21" name="Picture 18" descr="\\SERVEUR\Users\Ceribois\Menuiserie et Evolution\LABEL PROCIMEup\COMMERCIAL     COMMUNICATION\LOGOS\LOGOS ENTREPRISES PROCIMEup\schreiber_logo-300x174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000628" y="6197644"/>
            <a:ext cx="1138545" cy="660356"/>
          </a:xfrm>
          <a:prstGeom prst="rect">
            <a:avLst/>
          </a:prstGeom>
          <a:noFill/>
        </p:spPr>
      </p:pic>
      <p:pic>
        <p:nvPicPr>
          <p:cNvPr id="22" name="Picture 19" descr="\\SERVEUR\Users\Ceribois\Menuiserie et Evolution\LABEL PROCIMEup\COMMERCIAL     COMMUNICATION\LOGOS\LOGOS ENTREPRISES PROCIMEup\VOLLMER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365033" y="5964289"/>
            <a:ext cx="1672972" cy="466709"/>
          </a:xfrm>
          <a:prstGeom prst="rect">
            <a:avLst/>
          </a:prstGeom>
          <a:noFill/>
        </p:spPr>
      </p:pic>
      <p:pic>
        <p:nvPicPr>
          <p:cNvPr id="23" name="Picture 20" descr="\\SERVEUR\Users\Ceribois\Menuiserie et Evolution\LABEL PROCIMEup\COMMERCIAL     COMMUNICATION\LOGOS\LOGOS ENTREPRISES PROCIMEup\GRIFFAUT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4208" y="4372121"/>
            <a:ext cx="2647015" cy="290012"/>
          </a:xfrm>
          <a:prstGeom prst="rect">
            <a:avLst/>
          </a:prstGeom>
          <a:noFill/>
        </p:spPr>
      </p:pic>
      <p:pic>
        <p:nvPicPr>
          <p:cNvPr id="3074" name="Picture 2" descr="\\SERVEUR\Users\Ceribois\Menuiserie et Evolution\LABEL PROCIMEup\COMMERCIAL     COMMUNICATION\LOGOS\LOGOS ENTREPRISES PROCIMEup\AF1QipPUf9jjQdBZaJbAoXjHPgD-CeqjdoyqvZyTjnoKw196-h160-k-no-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428728" y="5857868"/>
            <a:ext cx="1000132" cy="1000132"/>
          </a:xfrm>
          <a:prstGeom prst="rect">
            <a:avLst/>
          </a:prstGeom>
          <a:noFill/>
        </p:spPr>
      </p:pic>
      <p:pic>
        <p:nvPicPr>
          <p:cNvPr id="3075" name="Picture 3" descr="\\SERVEUR\Users\Ceribois\Menuiserie et Evolution\LABEL PROCIMEup\COMMERCIAL     COMMUNICATION\LOGOS\LOGOS ENTREPRISES PROCIMEup\LOGO-TROLARD--300x277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0" y="4071942"/>
            <a:ext cx="1000132" cy="923799"/>
          </a:xfrm>
          <a:prstGeom prst="rect">
            <a:avLst/>
          </a:prstGeom>
          <a:noFill/>
        </p:spPr>
      </p:pic>
      <p:pic>
        <p:nvPicPr>
          <p:cNvPr id="3076" name="Picture 4" descr="\\SERVEUR\Users\Ceribois\Menuiserie et Evolution\LABEL PROCIMEup\COMMERCIAL     COMMUNICATION\LOGOS\LOGOS ENTREPRISES PROCIMEup\ROUX-logo-bas-pied-300x126-300x126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551335" y="6398861"/>
            <a:ext cx="1326686" cy="557208"/>
          </a:xfrm>
          <a:prstGeom prst="rect">
            <a:avLst/>
          </a:prstGeom>
          <a:noFill/>
        </p:spPr>
      </p:pic>
      <p:pic>
        <p:nvPicPr>
          <p:cNvPr id="3077" name="Picture 5" descr="\\SERVEUR\Users\Ceribois\Menuiserie et Evolution\LABEL PROCIMEup\COMMERCIAL     COMMUNICATION\LOGOS\LOGOS ENTREPRISES PROCIMEup\ORLHAC_logotype-150x144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000496" y="6072206"/>
            <a:ext cx="982263" cy="942972"/>
          </a:xfrm>
          <a:prstGeom prst="rect">
            <a:avLst/>
          </a:prstGeom>
          <a:noFill/>
        </p:spPr>
      </p:pic>
      <p:pic>
        <p:nvPicPr>
          <p:cNvPr id="1026" name="Picture 2" descr="\\SERVEUR\Users\Ceribois\Menuiserie et Evolution\LABEL PROCIMEup\COMMERCIAL     COMMUNICATION\LOGOS\LOGOS ENTREPRISES PROCIMEup\PFP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7286644" y="3228784"/>
            <a:ext cx="1857356" cy="1111942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E82A2D5-FBA5-4A34-9963-54EC8319E32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648" y="5638805"/>
            <a:ext cx="2857899" cy="2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000232" y="1268760"/>
            <a:ext cx="6844954" cy="648072"/>
          </a:xfrm>
        </p:spPr>
        <p:txBody>
          <a:bodyPr>
            <a:normAutofit/>
          </a:bodyPr>
          <a:lstStyle/>
          <a:p>
            <a:r>
              <a:rPr lang="fr-FR" dirty="0"/>
              <a:t>Présentation de la menuiserie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2">
              <a:buNone/>
            </a:pPr>
            <a:endParaRPr lang="fr-FR" dirty="0"/>
          </a:p>
          <a:p>
            <a:pPr lvl="2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4098" name="Picture 2" descr="\\SERVEUR\Users\Ceribois\Menuiserie et Evolution\LABEL PROCIMEup\COMMERCIAL     COMMUNICATION\LOGOS\LOGOS ENTREPRISES PROCIMEup\LOGO-1024x1024   FROSSA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2714620"/>
            <a:ext cx="2857520" cy="2857520"/>
          </a:xfrm>
          <a:prstGeom prst="rect">
            <a:avLst/>
          </a:prstGeom>
          <a:noFill/>
        </p:spPr>
      </p:pic>
      <p:pic>
        <p:nvPicPr>
          <p:cNvPr id="1026" name="Picture 2" descr="C:\Users\Christophe\Desktop\Cap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4065" y="2571744"/>
            <a:ext cx="3659935" cy="3357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608763"/>
            <a:ext cx="703263" cy="365125"/>
          </a:xfrm>
        </p:spPr>
        <p:txBody>
          <a:bodyPr/>
          <a:lstStyle/>
          <a:p>
            <a:fld id="{E8C713EF-939B-42CE-9286-E31C4C837366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050" name="Picture 2" descr="C:\Users\Christophe\Desktop\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67"/>
            <a:ext cx="6929454" cy="69143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608763"/>
            <a:ext cx="703263" cy="365125"/>
          </a:xfrm>
        </p:spPr>
        <p:txBody>
          <a:bodyPr/>
          <a:lstStyle/>
          <a:p>
            <a:fld id="{E8C713EF-939B-42CE-9286-E31C4C837366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3074" name="Picture 2" descr="C:\Users\Christophe\Desktop\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948264" cy="6948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6608763"/>
            <a:ext cx="703263" cy="365125"/>
          </a:xfrm>
        </p:spPr>
        <p:txBody>
          <a:bodyPr/>
          <a:lstStyle/>
          <a:p>
            <a:fld id="{E8C713EF-939B-42CE-9286-E31C4C837366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4098" name="Picture 2" descr="C:\Users\Christophe\Desktop\Captur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67" y="144016"/>
            <a:ext cx="7349199" cy="6713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ristophe\Desktop\Capture 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2" y="2247189"/>
            <a:ext cx="4283968" cy="4039331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71604" y="1268760"/>
            <a:ext cx="7273582" cy="648072"/>
          </a:xfrm>
        </p:spPr>
        <p:txBody>
          <a:bodyPr>
            <a:normAutofit fontScale="90000"/>
          </a:bodyPr>
          <a:lstStyle/>
          <a:p>
            <a:pPr lvl="2" algn="r" rtl="0">
              <a:lnSpc>
                <a:spcPct val="90000"/>
              </a:lnSpc>
              <a:spcBef>
                <a:spcPct val="0"/>
              </a:spcBef>
            </a:pPr>
            <a:r>
              <a:rPr lang="fr-FR" sz="4000" dirty="0">
                <a:latin typeface="Poppins Medium"/>
              </a:rPr>
              <a:t>Personnalisation verso plaquette</a:t>
            </a:r>
            <a:br>
              <a:rPr lang="fr-FR" sz="2800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395536" y="2348880"/>
            <a:ext cx="7958708" cy="3366136"/>
          </a:xfrm>
        </p:spPr>
        <p:txBody>
          <a:bodyPr>
            <a:normAutofit/>
          </a:bodyPr>
          <a:lstStyle/>
          <a:p>
            <a:pPr lvl="2" algn="l">
              <a:buNone/>
            </a:pPr>
            <a:endParaRPr lang="fr-FR" sz="2800" dirty="0">
              <a:latin typeface="Poppins Medium"/>
            </a:endParaRPr>
          </a:p>
          <a:p>
            <a:pPr lvl="2" algn="l">
              <a:buNone/>
            </a:pPr>
            <a:endParaRPr lang="fr-FR" sz="2800" dirty="0">
              <a:latin typeface="Poppins Medium"/>
            </a:endParaRPr>
          </a:p>
          <a:p>
            <a:pPr marL="0" lvl="2" indent="287338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Pour les entreprises adhérentes uniquement</a:t>
            </a:r>
          </a:p>
          <a:p>
            <a:pPr marL="0" lvl="2" indent="287338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Message personnalisé dernière page par l’entreprise</a:t>
            </a:r>
          </a:p>
          <a:p>
            <a:pPr marL="0" lvl="2" indent="287338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En concordance avec la charte graphique</a:t>
            </a:r>
          </a:p>
          <a:p>
            <a:pPr marL="0" lvl="2" indent="287338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Conserver la trame actuelle hormis les coordonnées</a:t>
            </a:r>
          </a:p>
          <a:p>
            <a:pPr marL="0" lvl="2" indent="287338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 traiter directement avec un imprimeur</a:t>
            </a:r>
          </a:p>
          <a:p>
            <a:pPr marL="0" indent="0" algn="l">
              <a:buNone/>
            </a:pPr>
            <a:endParaRPr lang="fr-FR" dirty="0">
              <a:latin typeface="Poppins Medium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E8C713EF-939B-42CE-9286-E31C4C837366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7929586" y="6286520"/>
            <a:ext cx="1214414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2" algn="r" rtl="0">
              <a:lnSpc>
                <a:spcPct val="90000"/>
              </a:lnSpc>
              <a:spcBef>
                <a:spcPct val="0"/>
              </a:spcBef>
            </a:pPr>
            <a:r>
              <a:rPr lang="fr-FR" sz="4000" dirty="0">
                <a:latin typeface="Poppins Medium"/>
              </a:rPr>
              <a:t>Conformité normative</a:t>
            </a:r>
            <a:br>
              <a:rPr lang="fr-FR" sz="7200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1071538" y="2071678"/>
            <a:ext cx="7286676" cy="4786322"/>
          </a:xfrm>
        </p:spPr>
        <p:txBody>
          <a:bodyPr>
            <a:normAutofit/>
          </a:bodyPr>
          <a:lstStyle/>
          <a:p>
            <a:pPr marL="0" lvl="2" indent="0" algn="l">
              <a:buNone/>
            </a:pPr>
            <a:r>
              <a:rPr lang="fr-FR" u="sng" dirty="0">
                <a:latin typeface="Poppins Medium"/>
              </a:rPr>
              <a:t>Évolution facultative pour la conformité exhaustive au DTU 36.5</a:t>
            </a:r>
            <a:r>
              <a:rPr lang="fr-FR" dirty="0">
                <a:latin typeface="Poppins Medium"/>
              </a:rPr>
              <a:t> :</a:t>
            </a:r>
          </a:p>
          <a:p>
            <a:pPr marL="0" lvl="2" indent="0" algn="l">
              <a:buNone/>
            </a:pPr>
            <a:endParaRPr lang="fr-FR" u="sng" dirty="0">
              <a:latin typeface="Poppins Medium"/>
            </a:endParaRPr>
          </a:p>
          <a:p>
            <a:pPr marL="0"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Conformité aux CGM du DTU 36.5</a:t>
            </a:r>
          </a:p>
          <a:p>
            <a:pPr marL="0" lvl="2" indent="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Endurance </a:t>
            </a:r>
          </a:p>
          <a:p>
            <a:pPr marL="0" lvl="2" indent="0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Mécanique</a:t>
            </a:r>
          </a:p>
          <a:p>
            <a:pPr marL="0" lvl="2" indent="0">
              <a:buNone/>
            </a:pPr>
            <a:endParaRPr lang="fr-FR" dirty="0">
              <a:latin typeface="Poppins Medium"/>
            </a:endParaRPr>
          </a:p>
          <a:p>
            <a:pPr marL="0" lvl="2" indent="0"/>
            <a:endParaRPr lang="fr-FR" dirty="0">
              <a:latin typeface="Poppins Medium"/>
            </a:endParaRPr>
          </a:p>
          <a:p>
            <a:pPr marL="0" lvl="2" indent="0"/>
            <a:endParaRPr lang="fr-FR" dirty="0">
              <a:latin typeface="Poppins Medium"/>
            </a:endParaRPr>
          </a:p>
          <a:p>
            <a:pPr marL="0" lvl="2" indent="0"/>
            <a:endParaRPr lang="fr-FR" dirty="0">
              <a:latin typeface="Poppins Medium"/>
            </a:endParaRPr>
          </a:p>
          <a:p>
            <a:pPr marL="0" lvl="2" indent="0"/>
            <a:endParaRPr lang="fr-FR" dirty="0">
              <a:latin typeface="Poppins Medium"/>
            </a:endParaRPr>
          </a:p>
          <a:p>
            <a:pPr marL="0" lvl="2" indent="0"/>
            <a:endParaRPr lang="fr-FR" dirty="0">
              <a:latin typeface="Poppins Medium"/>
            </a:endParaRPr>
          </a:p>
          <a:p>
            <a:pPr marL="0" indent="0" algn="l">
              <a:buNone/>
            </a:pPr>
            <a:r>
              <a:rPr lang="fr-FR" sz="1800" dirty="0">
                <a:latin typeface="Poppins Medium"/>
              </a:rPr>
              <a:t>	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4098" name="Picture 2" descr="C:\Users\Christophe\Desktop\enduranceB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071810"/>
            <a:ext cx="5066274" cy="352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ristophe\Desktop\fross 2.PNG"/>
          <p:cNvPicPr>
            <a:picLocks noChangeAspect="1" noChangeArrowheads="1"/>
          </p:cNvPicPr>
          <p:nvPr/>
        </p:nvPicPr>
        <p:blipFill rotWithShape="1">
          <a:blip r:embed="rId2"/>
          <a:stretch/>
        </p:blipFill>
        <p:spPr bwMode="auto">
          <a:xfrm>
            <a:off x="107504" y="2042377"/>
            <a:ext cx="3276459" cy="1756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0166" y="1268760"/>
            <a:ext cx="7345020" cy="648072"/>
          </a:xfrm>
        </p:spPr>
        <p:txBody>
          <a:bodyPr>
            <a:normAutofit fontScale="90000"/>
          </a:bodyPr>
          <a:lstStyle/>
          <a:p>
            <a:pPr lvl="2" algn="r" rtl="0">
              <a:lnSpc>
                <a:spcPct val="90000"/>
              </a:lnSpc>
              <a:spcBef>
                <a:spcPct val="0"/>
              </a:spcBef>
            </a:pPr>
            <a:r>
              <a:rPr lang="fr-FR" sz="4000" dirty="0">
                <a:latin typeface="Poppins Medium"/>
              </a:rPr>
              <a:t>Communication autour du label</a:t>
            </a:r>
            <a:br>
              <a:rPr lang="fr-FR" sz="2800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type="subTitle" idx="1"/>
          </p:nvPr>
        </p:nvSpPr>
        <p:spPr>
          <a:xfrm>
            <a:off x="-514" y="3472023"/>
            <a:ext cx="8845700" cy="3643338"/>
          </a:xfrm>
        </p:spPr>
        <p:txBody>
          <a:bodyPr>
            <a:normAutofit/>
          </a:bodyPr>
          <a:lstStyle/>
          <a:p>
            <a:pPr lvl="2">
              <a:buNone/>
            </a:pPr>
            <a:endParaRPr lang="fr-FR" sz="2800" dirty="0"/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Pour les licenciés: mise en avant du logo sur les mails, site, documents, remises de dossiers lors des appels d’offres et chiffrages</a:t>
            </a: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Site internet Procime</a:t>
            </a:r>
            <a:r>
              <a:rPr lang="fr-FR" b="1" baseline="30000" dirty="0">
                <a:solidFill>
                  <a:srgbClr val="EF802E"/>
                </a:solidFill>
                <a:latin typeface="Poppins Medium"/>
              </a:rPr>
              <a:t>up</a:t>
            </a:r>
            <a:r>
              <a:rPr lang="fr-FR" b="1" dirty="0">
                <a:latin typeface="Poppins Medium"/>
              </a:rPr>
              <a:t> </a:t>
            </a:r>
            <a:endParaRPr lang="fr-FR" dirty="0">
              <a:solidFill>
                <a:srgbClr val="FF0000"/>
              </a:solidFill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Articles de journaux professionnels</a:t>
            </a: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Salons : EUROBOIS,EQUIPBAIE,UNTEC,BEPOSITIVE</a:t>
            </a: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Démarche auprès des institutionnels: PROMOTELEC,ATTEE-C2E</a:t>
            </a:r>
            <a:endParaRPr lang="fr-FR" dirty="0">
              <a:solidFill>
                <a:srgbClr val="FF0000"/>
              </a:solidFill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Plaquette numérisée PDF</a:t>
            </a:r>
          </a:p>
          <a:p>
            <a:pPr lvl="2" algn="l">
              <a:buFont typeface="Wingdings" pitchFamily="2" charset="2"/>
              <a:buChar char="Ø"/>
              <a:tabLst>
                <a:tab pos="2159000" algn="l"/>
              </a:tabLst>
            </a:pPr>
            <a:r>
              <a:rPr lang="fr-FR" dirty="0">
                <a:latin typeface="Poppins Medium"/>
              </a:rPr>
              <a:t>Distribution des plaquettes: une trentaine par adhérent au delà une participation à prix coutant pour répartition </a:t>
            </a:r>
            <a:endParaRPr lang="fr-FR" strike="sngStrike" dirty="0">
              <a:solidFill>
                <a:srgbClr val="FF0000"/>
              </a:solidFill>
              <a:latin typeface="Poppins Medium"/>
            </a:endParaRPr>
          </a:p>
          <a:p>
            <a:pPr lvl="2" algn="l">
              <a:buFont typeface="Wingdings" pitchFamily="2" charset="2"/>
              <a:buChar char="Ø"/>
            </a:pPr>
            <a:r>
              <a:rPr lang="fr-FR" dirty="0">
                <a:latin typeface="Poppins Medium"/>
              </a:rPr>
              <a:t>Réalisation de stickers autocollants à positionner sur les vitrages</a:t>
            </a:r>
          </a:p>
          <a:p>
            <a:pPr lvl="2"/>
            <a:endParaRPr lang="fr-FR" dirty="0"/>
          </a:p>
          <a:p>
            <a:pPr lvl="2">
              <a:buNone/>
            </a:pPr>
            <a:endParaRPr lang="fr-FR" dirty="0"/>
          </a:p>
          <a:p>
            <a:pPr lvl="2"/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713EF-939B-42CE-9286-E31C4C837366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076" name="Picture 4" descr="C:\Users\Christophe\Desktop\eurob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1" y="2251324"/>
            <a:ext cx="1289495" cy="129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Rectangle 7"/>
          <p:cNvSpPr/>
          <p:nvPr/>
        </p:nvSpPr>
        <p:spPr>
          <a:xfrm>
            <a:off x="-612577" y="1738237"/>
            <a:ext cx="219683" cy="19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C:\Users\Christophe\Desktop\DE LA ROS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9982" y="2251324"/>
            <a:ext cx="3428322" cy="1314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2"/>
</p:tagLst>
</file>

<file path=ppt/theme/theme1.xml><?xml version="1.0" encoding="utf-8"?>
<a:theme xmlns:a="http://schemas.openxmlformats.org/drawingml/2006/main" name="Conception personnalisé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9895</TotalTime>
  <Words>744</Words>
  <Application>Microsoft Office PowerPoint</Application>
  <PresentationFormat>Affichage à l'écran (4:3)</PresentationFormat>
  <Paragraphs>383</Paragraphs>
  <Slides>36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Poppins Light</vt:lpstr>
      <vt:lpstr>Poppins Medium</vt:lpstr>
      <vt:lpstr>Wingdings</vt:lpstr>
      <vt:lpstr>Conception personnalisée</vt:lpstr>
      <vt:lpstr>2_Conception personnalisée</vt:lpstr>
      <vt:lpstr>1_Conception personnalisée</vt:lpstr>
      <vt:lpstr>3_Conception personnalisée</vt:lpstr>
      <vt:lpstr>      Journées de rencontres  et  de visites d’entreprises  27 et 28 juin 2019</vt:lpstr>
      <vt:lpstr>Programme</vt:lpstr>
      <vt:lpstr>Présentation PowerPoint</vt:lpstr>
      <vt:lpstr>Présentation PowerPoint</vt:lpstr>
      <vt:lpstr>Présentation PowerPoint</vt:lpstr>
      <vt:lpstr>Présentation PowerPoint</vt:lpstr>
      <vt:lpstr>Personnalisation verso plaquette </vt:lpstr>
      <vt:lpstr>Conformité normative </vt:lpstr>
      <vt:lpstr>Communication autour du label </vt:lpstr>
      <vt:lpstr>Stickers autocollants</vt:lpstr>
      <vt:lpstr>Perspectives et projections </vt:lpstr>
      <vt:lpstr>Présentation des entreprises</vt:lpstr>
      <vt:lpstr>PORTES ET FENÊTRES DU PERIGORD</vt:lpstr>
      <vt:lpstr>PONS MENUISERIES</vt:lpstr>
      <vt:lpstr>MENUISERIE ALBERT THIERRY</vt:lpstr>
      <vt:lpstr>DE LA ROSA INDUSTRIE</vt:lpstr>
      <vt:lpstr>ORLHAC MENUISERIE</vt:lpstr>
      <vt:lpstr>MARC DEFIX</vt:lpstr>
      <vt:lpstr>DORNE PIERRE MENUISERIE</vt:lpstr>
      <vt:lpstr>PROPONNET MENUISERIE</vt:lpstr>
      <vt:lpstr>MEUNIER MARNAT MENUISERIE</vt:lpstr>
      <vt:lpstr>CIM PORRAZ</vt:lpstr>
      <vt:lpstr>GPF PRODUCTION</vt:lpstr>
      <vt:lpstr>ROUX ANDRE SAS</vt:lpstr>
      <vt:lpstr>LES MENUISERIES PHILIBERT</vt:lpstr>
      <vt:lpstr>GUDEFIN MENUISERIE</vt:lpstr>
      <vt:lpstr>L’ALLIÉ FERMETURES</vt:lpstr>
      <vt:lpstr>OLRY MENUISERIE</vt:lpstr>
      <vt:lpstr>MEUNUISERIE VOLLMER</vt:lpstr>
      <vt:lpstr>MENUISERIE SCHREIBER</vt:lpstr>
      <vt:lpstr>SAS GRIFFAUT MENUISERIE</vt:lpstr>
      <vt:lpstr>TROLARD ET BERNARD SARL</vt:lpstr>
      <vt:lpstr>SOFAMEC</vt:lpstr>
      <vt:lpstr>MENUISERIE MESLIN</vt:lpstr>
      <vt:lpstr> Pour conclure</vt:lpstr>
      <vt:lpstr>Présentation de la menuiserie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Cristelle</dc:creator>
  <cp:lastModifiedBy>HP</cp:lastModifiedBy>
  <cp:revision>1139</cp:revision>
  <dcterms:created xsi:type="dcterms:W3CDTF">2015-05-11T12:07:21Z</dcterms:created>
  <dcterms:modified xsi:type="dcterms:W3CDTF">2019-06-26T08:57:09Z</dcterms:modified>
</cp:coreProperties>
</file>